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 id="270" r:id="rId16"/>
    <p:sldId id="271" r:id="rId1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85"/>
    <p:restoredTop sz="93510"/>
  </p:normalViewPr>
  <p:slideViewPr>
    <p:cSldViewPr snapToGrid="0" snapToObjects="1">
      <p:cViewPr varScale="1">
        <p:scale>
          <a:sx n="64" d="100"/>
          <a:sy n="64" d="100"/>
        </p:scale>
        <p:origin x="11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385511-3244-0148-8590-89ECE85CDC62}" type="datetimeFigureOut">
              <a:rPr kumimoji="1" lang="zh-TW" altLang="en-US" smtClean="0"/>
              <a:t>2020/6/9</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TW" altLang="en-US"/>
              <a:t>編輯母片文字樣式
第二層
第三層
第四層
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7554B0-AFE3-C14F-8DC1-8E81462FDFAD}" type="slidenum">
              <a:rPr kumimoji="1" lang="zh-TW" altLang="en-US" smtClean="0"/>
              <a:t>‹#›</a:t>
            </a:fld>
            <a:endParaRPr kumimoji="1" lang="zh-TW" altLang="en-US"/>
          </a:p>
        </p:txBody>
      </p:sp>
    </p:spTree>
    <p:extLst>
      <p:ext uri="{BB962C8B-B14F-4D97-AF65-F5344CB8AC3E}">
        <p14:creationId xmlns:p14="http://schemas.microsoft.com/office/powerpoint/2010/main" val="1776172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My answer is (a)</a:t>
            </a:r>
            <a:endParaRPr kumimoji="1" lang="zh-TW" altLang="en-US" dirty="0"/>
          </a:p>
        </p:txBody>
      </p:sp>
      <p:sp>
        <p:nvSpPr>
          <p:cNvPr id="4" name="投影片編號版面配置區 3"/>
          <p:cNvSpPr>
            <a:spLocks noGrp="1"/>
          </p:cNvSpPr>
          <p:nvPr>
            <p:ph type="sldNum" sz="quarter" idx="5"/>
          </p:nvPr>
        </p:nvSpPr>
        <p:spPr/>
        <p:txBody>
          <a:bodyPr/>
          <a:lstStyle/>
          <a:p>
            <a:fld id="{277554B0-AFE3-C14F-8DC1-8E81462FDFAD}" type="slidenum">
              <a:rPr kumimoji="1" lang="zh-TW" altLang="en-US" smtClean="0"/>
              <a:t>5</a:t>
            </a:fld>
            <a:endParaRPr kumimoji="1" lang="zh-TW" altLang="en-US"/>
          </a:p>
        </p:txBody>
      </p:sp>
    </p:spTree>
    <p:extLst>
      <p:ext uri="{BB962C8B-B14F-4D97-AF65-F5344CB8AC3E}">
        <p14:creationId xmlns:p14="http://schemas.microsoft.com/office/powerpoint/2010/main" val="3590973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Answer: (a)</a:t>
            </a:r>
            <a:endParaRPr kumimoji="1" lang="zh-TW" altLang="en-US" dirty="0"/>
          </a:p>
        </p:txBody>
      </p:sp>
      <p:sp>
        <p:nvSpPr>
          <p:cNvPr id="4" name="投影片編號版面配置區 3"/>
          <p:cNvSpPr>
            <a:spLocks noGrp="1"/>
          </p:cNvSpPr>
          <p:nvPr>
            <p:ph type="sldNum" sz="quarter" idx="5"/>
          </p:nvPr>
        </p:nvSpPr>
        <p:spPr/>
        <p:txBody>
          <a:bodyPr/>
          <a:lstStyle/>
          <a:p>
            <a:fld id="{277554B0-AFE3-C14F-8DC1-8E81462FDFAD}" type="slidenum">
              <a:rPr kumimoji="1" lang="zh-TW" altLang="en-US" smtClean="0"/>
              <a:t>6</a:t>
            </a:fld>
            <a:endParaRPr kumimoji="1" lang="zh-TW" altLang="en-US"/>
          </a:p>
        </p:txBody>
      </p:sp>
    </p:spTree>
    <p:extLst>
      <p:ext uri="{BB962C8B-B14F-4D97-AF65-F5344CB8AC3E}">
        <p14:creationId xmlns:p14="http://schemas.microsoft.com/office/powerpoint/2010/main" val="4071687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Answer: (a)</a:t>
            </a:r>
            <a:endParaRPr kumimoji="1" lang="zh-TW" altLang="en-US" dirty="0"/>
          </a:p>
        </p:txBody>
      </p:sp>
      <p:sp>
        <p:nvSpPr>
          <p:cNvPr id="4" name="投影片編號版面配置區 3"/>
          <p:cNvSpPr>
            <a:spLocks noGrp="1"/>
          </p:cNvSpPr>
          <p:nvPr>
            <p:ph type="sldNum" sz="quarter" idx="5"/>
          </p:nvPr>
        </p:nvSpPr>
        <p:spPr/>
        <p:txBody>
          <a:bodyPr/>
          <a:lstStyle/>
          <a:p>
            <a:fld id="{277554B0-AFE3-C14F-8DC1-8E81462FDFAD}" type="slidenum">
              <a:rPr kumimoji="1" lang="zh-TW" altLang="en-US" smtClean="0"/>
              <a:t>7</a:t>
            </a:fld>
            <a:endParaRPr kumimoji="1" lang="zh-TW" altLang="en-US"/>
          </a:p>
        </p:txBody>
      </p:sp>
    </p:spTree>
    <p:extLst>
      <p:ext uri="{BB962C8B-B14F-4D97-AF65-F5344CB8AC3E}">
        <p14:creationId xmlns:p14="http://schemas.microsoft.com/office/powerpoint/2010/main" val="178489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Answer (b)</a:t>
            </a:r>
            <a:endParaRPr kumimoji="1" lang="zh-TW" altLang="en-US" dirty="0"/>
          </a:p>
        </p:txBody>
      </p:sp>
      <p:sp>
        <p:nvSpPr>
          <p:cNvPr id="4" name="投影片編號版面配置區 3"/>
          <p:cNvSpPr>
            <a:spLocks noGrp="1"/>
          </p:cNvSpPr>
          <p:nvPr>
            <p:ph type="sldNum" sz="quarter" idx="5"/>
          </p:nvPr>
        </p:nvSpPr>
        <p:spPr/>
        <p:txBody>
          <a:bodyPr/>
          <a:lstStyle/>
          <a:p>
            <a:fld id="{277554B0-AFE3-C14F-8DC1-8E81462FDFAD}" type="slidenum">
              <a:rPr kumimoji="1" lang="zh-TW" altLang="en-US" smtClean="0"/>
              <a:t>8</a:t>
            </a:fld>
            <a:endParaRPr kumimoji="1" lang="zh-TW" altLang="en-US"/>
          </a:p>
        </p:txBody>
      </p:sp>
    </p:spTree>
    <p:extLst>
      <p:ext uri="{BB962C8B-B14F-4D97-AF65-F5344CB8AC3E}">
        <p14:creationId xmlns:p14="http://schemas.microsoft.com/office/powerpoint/2010/main" val="588570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Answer c (d is actually correct, too)</a:t>
            </a:r>
            <a:endParaRPr kumimoji="1" lang="zh-TW" altLang="en-US" dirty="0"/>
          </a:p>
        </p:txBody>
      </p:sp>
      <p:sp>
        <p:nvSpPr>
          <p:cNvPr id="4" name="投影片編號版面配置區 3"/>
          <p:cNvSpPr>
            <a:spLocks noGrp="1"/>
          </p:cNvSpPr>
          <p:nvPr>
            <p:ph type="sldNum" sz="quarter" idx="5"/>
          </p:nvPr>
        </p:nvSpPr>
        <p:spPr/>
        <p:txBody>
          <a:bodyPr/>
          <a:lstStyle/>
          <a:p>
            <a:fld id="{277554B0-AFE3-C14F-8DC1-8E81462FDFAD}" type="slidenum">
              <a:rPr kumimoji="1" lang="zh-TW" altLang="en-US" smtClean="0"/>
              <a:t>10</a:t>
            </a:fld>
            <a:endParaRPr kumimoji="1" lang="zh-TW" altLang="en-US"/>
          </a:p>
        </p:txBody>
      </p:sp>
    </p:spTree>
    <p:extLst>
      <p:ext uri="{BB962C8B-B14F-4D97-AF65-F5344CB8AC3E}">
        <p14:creationId xmlns:p14="http://schemas.microsoft.com/office/powerpoint/2010/main" val="2824643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Answer c or d should both count as correct, because of the ambiguity in whether L = 4 or 5.</a:t>
            </a:r>
            <a:endParaRPr kumimoji="1" lang="zh-TW" altLang="en-US" dirty="0"/>
          </a:p>
        </p:txBody>
      </p:sp>
      <p:sp>
        <p:nvSpPr>
          <p:cNvPr id="4" name="投影片編號版面配置區 3"/>
          <p:cNvSpPr>
            <a:spLocks noGrp="1"/>
          </p:cNvSpPr>
          <p:nvPr>
            <p:ph type="sldNum" sz="quarter" idx="5"/>
          </p:nvPr>
        </p:nvSpPr>
        <p:spPr/>
        <p:txBody>
          <a:bodyPr/>
          <a:lstStyle/>
          <a:p>
            <a:fld id="{277554B0-AFE3-C14F-8DC1-8E81462FDFAD}" type="slidenum">
              <a:rPr kumimoji="1" lang="zh-TW" altLang="en-US" smtClean="0"/>
              <a:t>11</a:t>
            </a:fld>
            <a:endParaRPr kumimoji="1" lang="zh-TW" altLang="en-US"/>
          </a:p>
        </p:txBody>
      </p:sp>
    </p:spTree>
    <p:extLst>
      <p:ext uri="{BB962C8B-B14F-4D97-AF65-F5344CB8AC3E}">
        <p14:creationId xmlns:p14="http://schemas.microsoft.com/office/powerpoint/2010/main" val="2404799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Answer a</a:t>
            </a:r>
            <a:endParaRPr kumimoji="1" lang="zh-TW" altLang="en-US" dirty="0"/>
          </a:p>
        </p:txBody>
      </p:sp>
      <p:sp>
        <p:nvSpPr>
          <p:cNvPr id="4" name="投影片編號版面配置區 3"/>
          <p:cNvSpPr>
            <a:spLocks noGrp="1"/>
          </p:cNvSpPr>
          <p:nvPr>
            <p:ph type="sldNum" sz="quarter" idx="5"/>
          </p:nvPr>
        </p:nvSpPr>
        <p:spPr/>
        <p:txBody>
          <a:bodyPr/>
          <a:lstStyle/>
          <a:p>
            <a:fld id="{277554B0-AFE3-C14F-8DC1-8E81462FDFAD}" type="slidenum">
              <a:rPr kumimoji="1" lang="zh-TW" altLang="en-US" smtClean="0"/>
              <a:t>12</a:t>
            </a:fld>
            <a:endParaRPr kumimoji="1" lang="zh-TW" altLang="en-US"/>
          </a:p>
        </p:txBody>
      </p:sp>
    </p:spTree>
    <p:extLst>
      <p:ext uri="{BB962C8B-B14F-4D97-AF65-F5344CB8AC3E}">
        <p14:creationId xmlns:p14="http://schemas.microsoft.com/office/powerpoint/2010/main" val="2877900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Answer (b)</a:t>
            </a:r>
            <a:endParaRPr kumimoji="1" lang="zh-TW" altLang="en-US" dirty="0"/>
          </a:p>
        </p:txBody>
      </p:sp>
      <p:sp>
        <p:nvSpPr>
          <p:cNvPr id="4" name="投影片編號版面配置區 3"/>
          <p:cNvSpPr>
            <a:spLocks noGrp="1"/>
          </p:cNvSpPr>
          <p:nvPr>
            <p:ph type="sldNum" sz="quarter" idx="5"/>
          </p:nvPr>
        </p:nvSpPr>
        <p:spPr/>
        <p:txBody>
          <a:bodyPr/>
          <a:lstStyle/>
          <a:p>
            <a:fld id="{277554B0-AFE3-C14F-8DC1-8E81462FDFAD}" type="slidenum">
              <a:rPr kumimoji="1" lang="zh-TW" altLang="en-US" smtClean="0"/>
              <a:t>15</a:t>
            </a:fld>
            <a:endParaRPr kumimoji="1" lang="zh-TW" altLang="en-US"/>
          </a:p>
        </p:txBody>
      </p:sp>
    </p:spTree>
    <p:extLst>
      <p:ext uri="{BB962C8B-B14F-4D97-AF65-F5344CB8AC3E}">
        <p14:creationId xmlns:p14="http://schemas.microsoft.com/office/powerpoint/2010/main" val="1741110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Answer: b or c can both be correct, depending upon if II, III quadrant poles are also desired.</a:t>
            </a:r>
            <a:endParaRPr kumimoji="1" lang="zh-TW" altLang="en-US" dirty="0"/>
          </a:p>
        </p:txBody>
      </p:sp>
      <p:sp>
        <p:nvSpPr>
          <p:cNvPr id="4" name="投影片編號版面配置區 3"/>
          <p:cNvSpPr>
            <a:spLocks noGrp="1"/>
          </p:cNvSpPr>
          <p:nvPr>
            <p:ph type="sldNum" sz="quarter" idx="5"/>
          </p:nvPr>
        </p:nvSpPr>
        <p:spPr/>
        <p:txBody>
          <a:bodyPr/>
          <a:lstStyle/>
          <a:p>
            <a:fld id="{277554B0-AFE3-C14F-8DC1-8E81462FDFAD}" type="slidenum">
              <a:rPr kumimoji="1" lang="zh-TW" altLang="en-US" smtClean="0"/>
              <a:t>16</a:t>
            </a:fld>
            <a:endParaRPr kumimoji="1" lang="zh-TW" altLang="en-US"/>
          </a:p>
        </p:txBody>
      </p:sp>
    </p:spTree>
    <p:extLst>
      <p:ext uri="{BB962C8B-B14F-4D97-AF65-F5344CB8AC3E}">
        <p14:creationId xmlns:p14="http://schemas.microsoft.com/office/powerpoint/2010/main" val="2557729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22CF22EB-47F4-8044-B92F-A14D5715EB0F}" type="datetimeFigureOut">
              <a:rPr kumimoji="1" lang="zh-TW" altLang="en-US" smtClean="0"/>
              <a:t>2020/6/9</a:t>
            </a:fld>
            <a:endParaRPr kumimoji="1" lang="zh-TW" alt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kumimoji="1" lang="zh-TW" alt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6CF955D-C26C-2244-BC13-5C5C5A45971B}" type="slidenum">
              <a:rPr kumimoji="1" lang="zh-TW" altLang="en-US" smtClean="0"/>
              <a:t>‹#›</a:t>
            </a:fld>
            <a:endParaRPr kumimoji="1" lang="zh-TW" altLang="en-US"/>
          </a:p>
        </p:txBody>
      </p:sp>
    </p:spTree>
    <p:extLst>
      <p:ext uri="{BB962C8B-B14F-4D97-AF65-F5344CB8AC3E}">
        <p14:creationId xmlns:p14="http://schemas.microsoft.com/office/powerpoint/2010/main" val="2931789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TW" altLang="en-US"/>
              <a:t>編輯母片文字樣式
第二層
第三層
第四層
第五層</a:t>
            </a:r>
            <a:endParaRPr lang="en-US" dirty="0"/>
          </a:p>
        </p:txBody>
      </p:sp>
      <p:sp>
        <p:nvSpPr>
          <p:cNvPr id="4" name="Date Placeholder 3"/>
          <p:cNvSpPr>
            <a:spLocks noGrp="1"/>
          </p:cNvSpPr>
          <p:nvPr>
            <p:ph type="dt" sz="half" idx="10"/>
          </p:nvPr>
        </p:nvSpPr>
        <p:spPr/>
        <p:txBody>
          <a:bodyPr/>
          <a:lstStyle/>
          <a:p>
            <a:fld id="{22CF22EB-47F4-8044-B92F-A14D5715EB0F}" type="datetimeFigureOut">
              <a:rPr kumimoji="1" lang="zh-TW" altLang="en-US" smtClean="0"/>
              <a:t>2020/6/9</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p:txBody>
          <a:bodyPr/>
          <a:lstStyle/>
          <a:p>
            <a:fld id="{D6CF955D-C26C-2244-BC13-5C5C5A45971B}" type="slidenum">
              <a:rPr kumimoji="1" lang="zh-TW" altLang="en-US" smtClean="0"/>
              <a:t>‹#›</a:t>
            </a:fld>
            <a:endParaRPr kumimoji="1" lang="zh-TW" altLang="en-US"/>
          </a:p>
        </p:txBody>
      </p:sp>
    </p:spTree>
    <p:extLst>
      <p:ext uri="{BB962C8B-B14F-4D97-AF65-F5344CB8AC3E}">
        <p14:creationId xmlns:p14="http://schemas.microsoft.com/office/powerpoint/2010/main" val="33864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zh-TW" altLang="en-US"/>
              <a:t>編輯母片文字樣式
第二層
第三層
第四層
第五層</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2CF22EB-47F4-8044-B92F-A14D5715EB0F}" type="datetimeFigureOut">
              <a:rPr kumimoji="1" lang="zh-TW" altLang="en-US" smtClean="0"/>
              <a:t>2020/6/9</a:t>
            </a:fld>
            <a:endParaRPr kumimoji="1" lang="zh-TW" altLang="en-US"/>
          </a:p>
        </p:txBody>
      </p:sp>
      <p:sp>
        <p:nvSpPr>
          <p:cNvPr id="5" name="Footer Placeholder 4"/>
          <p:cNvSpPr>
            <a:spLocks noGrp="1"/>
          </p:cNvSpPr>
          <p:nvPr>
            <p:ph type="ftr" sz="quarter" idx="11"/>
          </p:nvPr>
        </p:nvSpPr>
        <p:spPr>
          <a:xfrm>
            <a:off x="774923" y="5951811"/>
            <a:ext cx="7896279" cy="365125"/>
          </a:xfrm>
        </p:spPr>
        <p:txBody>
          <a:bodyPr/>
          <a:lstStyle/>
          <a:p>
            <a:endParaRPr kumimoji="1" lang="zh-TW" alt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6CF955D-C26C-2244-BC13-5C5C5A45971B}" type="slidenum">
              <a:rPr kumimoji="1" lang="zh-TW" altLang="en-US" smtClean="0"/>
              <a:t>‹#›</a:t>
            </a:fld>
            <a:endParaRPr kumimoji="1" lang="zh-TW" altLang="en-US"/>
          </a:p>
        </p:txBody>
      </p:sp>
    </p:spTree>
    <p:extLst>
      <p:ext uri="{BB962C8B-B14F-4D97-AF65-F5344CB8AC3E}">
        <p14:creationId xmlns:p14="http://schemas.microsoft.com/office/powerpoint/2010/main" val="2495284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zh-TW" altLang="en-US"/>
              <a:t>編輯母片文字樣式
第二層
第三層
第四層
第五層</a:t>
            </a:r>
            <a:endParaRPr lang="en-US" dirty="0"/>
          </a:p>
        </p:txBody>
      </p:sp>
      <p:sp>
        <p:nvSpPr>
          <p:cNvPr id="4" name="Date Placeholder 3"/>
          <p:cNvSpPr>
            <a:spLocks noGrp="1"/>
          </p:cNvSpPr>
          <p:nvPr>
            <p:ph type="dt" sz="half" idx="10"/>
          </p:nvPr>
        </p:nvSpPr>
        <p:spPr/>
        <p:txBody>
          <a:bodyPr/>
          <a:lstStyle/>
          <a:p>
            <a:fld id="{22CF22EB-47F4-8044-B92F-A14D5715EB0F}" type="datetimeFigureOut">
              <a:rPr kumimoji="1" lang="zh-TW" altLang="en-US" smtClean="0"/>
              <a:t>2020/6/9</a:t>
            </a:fld>
            <a:endParaRPr kumimoji="1" lang="zh-TW" altLang="en-US"/>
          </a:p>
        </p:txBody>
      </p:sp>
      <p:sp>
        <p:nvSpPr>
          <p:cNvPr id="5" name="Footer Placeholder 4"/>
          <p:cNvSpPr>
            <a:spLocks noGrp="1"/>
          </p:cNvSpPr>
          <p:nvPr>
            <p:ph type="ftr" sz="quarter" idx="11"/>
          </p:nvPr>
        </p:nvSpPr>
        <p:spPr/>
        <p:txBody>
          <a:bodyPr/>
          <a:lstStyle/>
          <a:p>
            <a:endParaRPr kumimoji="1" lang="zh-TW" altLang="en-US"/>
          </a:p>
        </p:txBody>
      </p:sp>
      <p:sp>
        <p:nvSpPr>
          <p:cNvPr id="6" name="Slide Number Placeholder 5"/>
          <p:cNvSpPr>
            <a:spLocks noGrp="1"/>
          </p:cNvSpPr>
          <p:nvPr>
            <p:ph type="sldNum" sz="quarter" idx="12"/>
          </p:nvPr>
        </p:nvSpPr>
        <p:spPr>
          <a:xfrm>
            <a:off x="10558300" y="5956137"/>
            <a:ext cx="1052508" cy="365125"/>
          </a:xfrm>
        </p:spPr>
        <p:txBody>
          <a:bodyPr/>
          <a:lstStyle/>
          <a:p>
            <a:fld id="{D6CF955D-C26C-2244-BC13-5C5C5A45971B}" type="slidenum">
              <a:rPr kumimoji="1" lang="zh-TW" altLang="en-US" smtClean="0"/>
              <a:t>‹#›</a:t>
            </a:fld>
            <a:endParaRPr kumimoji="1" lang="zh-TW" altLang="en-US"/>
          </a:p>
        </p:txBody>
      </p:sp>
    </p:spTree>
    <p:extLst>
      <p:ext uri="{BB962C8B-B14F-4D97-AF65-F5344CB8AC3E}">
        <p14:creationId xmlns:p14="http://schemas.microsoft.com/office/powerpoint/2010/main" val="570467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
第二層
第三層
第四層
第五層</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2CF22EB-47F4-8044-B92F-A14D5715EB0F}" type="datetimeFigureOut">
              <a:rPr kumimoji="1" lang="zh-TW" altLang="en-US" smtClean="0"/>
              <a:t>2020/6/9</a:t>
            </a:fld>
            <a:endParaRPr kumimoji="1" lang="zh-TW" alt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kumimoji="1" lang="zh-TW"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6CF955D-C26C-2244-BC13-5C5C5A45971B}" type="slidenum">
              <a:rPr kumimoji="1" lang="zh-TW" altLang="en-US" smtClean="0"/>
              <a:t>‹#›</a:t>
            </a:fld>
            <a:endParaRPr kumimoji="1" lang="zh-TW" altLang="en-US"/>
          </a:p>
        </p:txBody>
      </p:sp>
    </p:spTree>
    <p:extLst>
      <p:ext uri="{BB962C8B-B14F-4D97-AF65-F5344CB8AC3E}">
        <p14:creationId xmlns:p14="http://schemas.microsoft.com/office/powerpoint/2010/main" val="2568245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zh-TW" altLang="en-US"/>
              <a:t>編輯母片文字樣式
第二層
第三層
第四層
第五層</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zh-TW" altLang="en-US"/>
              <a:t>編輯母片文字樣式
第二層
第三層
第四層
第五層</a:t>
            </a:r>
            <a:endParaRPr lang="en-US" dirty="0"/>
          </a:p>
        </p:txBody>
      </p:sp>
      <p:sp>
        <p:nvSpPr>
          <p:cNvPr id="5" name="Date Placeholder 4"/>
          <p:cNvSpPr>
            <a:spLocks noGrp="1"/>
          </p:cNvSpPr>
          <p:nvPr>
            <p:ph type="dt" sz="half" idx="10"/>
          </p:nvPr>
        </p:nvSpPr>
        <p:spPr/>
        <p:txBody>
          <a:bodyPr/>
          <a:lstStyle/>
          <a:p>
            <a:fld id="{22CF22EB-47F4-8044-B92F-A14D5715EB0F}" type="datetimeFigureOut">
              <a:rPr kumimoji="1" lang="zh-TW" altLang="en-US" smtClean="0"/>
              <a:t>2020/6/9</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D6CF955D-C26C-2244-BC13-5C5C5A45971B}" type="slidenum">
              <a:rPr kumimoji="1" lang="zh-TW" altLang="en-US" smtClean="0"/>
              <a:t>‹#›</a:t>
            </a:fld>
            <a:endParaRPr kumimoji="1" lang="zh-TW" altLang="en-US"/>
          </a:p>
        </p:txBody>
      </p:sp>
    </p:spTree>
    <p:extLst>
      <p:ext uri="{BB962C8B-B14F-4D97-AF65-F5344CB8AC3E}">
        <p14:creationId xmlns:p14="http://schemas.microsoft.com/office/powerpoint/2010/main" val="3801314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
第二層
第三層
第四層
第五層</a:t>
            </a:r>
            <a:endParaRPr lang="en-US" dirty="0"/>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zh-TW" altLang="en-US"/>
              <a:t>編輯母片文字樣式
第二層
第三層
第四層
第五層</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
第二層
第三層
第四層
第五層</a:t>
            </a:r>
            <a:endParaRPr lang="en-US" dirty="0"/>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zh-TW" altLang="en-US"/>
              <a:t>編輯母片文字樣式
第二層
第三層
第四層
第五層</a:t>
            </a:r>
            <a:endParaRPr lang="en-US" dirty="0"/>
          </a:p>
        </p:txBody>
      </p:sp>
      <p:sp>
        <p:nvSpPr>
          <p:cNvPr id="7" name="Date Placeholder 6"/>
          <p:cNvSpPr>
            <a:spLocks noGrp="1"/>
          </p:cNvSpPr>
          <p:nvPr>
            <p:ph type="dt" sz="half" idx="10"/>
          </p:nvPr>
        </p:nvSpPr>
        <p:spPr/>
        <p:txBody>
          <a:bodyPr/>
          <a:lstStyle/>
          <a:p>
            <a:fld id="{22CF22EB-47F4-8044-B92F-A14D5715EB0F}" type="datetimeFigureOut">
              <a:rPr kumimoji="1" lang="zh-TW" altLang="en-US" smtClean="0"/>
              <a:t>2020/6/9</a:t>
            </a:fld>
            <a:endParaRPr kumimoji="1" lang="zh-TW" altLang="en-US"/>
          </a:p>
        </p:txBody>
      </p:sp>
      <p:sp>
        <p:nvSpPr>
          <p:cNvPr id="8" name="Footer Placeholder 7"/>
          <p:cNvSpPr>
            <a:spLocks noGrp="1"/>
          </p:cNvSpPr>
          <p:nvPr>
            <p:ph type="ftr" sz="quarter" idx="11"/>
          </p:nvPr>
        </p:nvSpPr>
        <p:spPr/>
        <p:txBody>
          <a:bodyPr/>
          <a:lstStyle/>
          <a:p>
            <a:endParaRPr kumimoji="1" lang="zh-TW" altLang="en-US"/>
          </a:p>
        </p:txBody>
      </p:sp>
      <p:sp>
        <p:nvSpPr>
          <p:cNvPr id="9" name="Slide Number Placeholder 8"/>
          <p:cNvSpPr>
            <a:spLocks noGrp="1"/>
          </p:cNvSpPr>
          <p:nvPr>
            <p:ph type="sldNum" sz="quarter" idx="12"/>
          </p:nvPr>
        </p:nvSpPr>
        <p:spPr/>
        <p:txBody>
          <a:bodyPr/>
          <a:lstStyle/>
          <a:p>
            <a:fld id="{D6CF955D-C26C-2244-BC13-5C5C5A45971B}" type="slidenum">
              <a:rPr kumimoji="1" lang="zh-TW" altLang="en-US" smtClean="0"/>
              <a:t>‹#›</a:t>
            </a:fld>
            <a:endParaRPr kumimoji="1" lang="zh-TW" altLang="en-US"/>
          </a:p>
        </p:txBody>
      </p:sp>
    </p:spTree>
    <p:extLst>
      <p:ext uri="{BB962C8B-B14F-4D97-AF65-F5344CB8AC3E}">
        <p14:creationId xmlns:p14="http://schemas.microsoft.com/office/powerpoint/2010/main" val="4000971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22CF22EB-47F4-8044-B92F-A14D5715EB0F}" type="datetimeFigureOut">
              <a:rPr kumimoji="1" lang="zh-TW" altLang="en-US" smtClean="0"/>
              <a:t>2020/6/9</a:t>
            </a:fld>
            <a:endParaRPr kumimoji="1" lang="zh-TW" altLang="en-US"/>
          </a:p>
        </p:txBody>
      </p:sp>
      <p:sp>
        <p:nvSpPr>
          <p:cNvPr id="4" name="Footer Placeholder 3"/>
          <p:cNvSpPr>
            <a:spLocks noGrp="1"/>
          </p:cNvSpPr>
          <p:nvPr>
            <p:ph type="ftr" sz="quarter" idx="11"/>
          </p:nvPr>
        </p:nvSpPr>
        <p:spPr/>
        <p:txBody>
          <a:bodyPr/>
          <a:lstStyle/>
          <a:p>
            <a:endParaRPr kumimoji="1" lang="zh-TW" altLang="en-US"/>
          </a:p>
        </p:txBody>
      </p:sp>
      <p:sp>
        <p:nvSpPr>
          <p:cNvPr id="5" name="Slide Number Placeholder 4"/>
          <p:cNvSpPr>
            <a:spLocks noGrp="1"/>
          </p:cNvSpPr>
          <p:nvPr>
            <p:ph type="sldNum" sz="quarter" idx="12"/>
          </p:nvPr>
        </p:nvSpPr>
        <p:spPr/>
        <p:txBody>
          <a:bodyPr/>
          <a:lstStyle/>
          <a:p>
            <a:fld id="{D6CF955D-C26C-2244-BC13-5C5C5A45971B}" type="slidenum">
              <a:rPr kumimoji="1" lang="zh-TW" altLang="en-US" smtClean="0"/>
              <a:t>‹#›</a:t>
            </a:fld>
            <a:endParaRPr kumimoji="1" lang="zh-TW" altLang="en-US"/>
          </a:p>
        </p:txBody>
      </p:sp>
    </p:spTree>
    <p:extLst>
      <p:ext uri="{BB962C8B-B14F-4D97-AF65-F5344CB8AC3E}">
        <p14:creationId xmlns:p14="http://schemas.microsoft.com/office/powerpoint/2010/main" val="1722997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CF22EB-47F4-8044-B92F-A14D5715EB0F}" type="datetimeFigureOut">
              <a:rPr kumimoji="1" lang="zh-TW" altLang="en-US" smtClean="0"/>
              <a:t>2020/6/9</a:t>
            </a:fld>
            <a:endParaRPr kumimoji="1" lang="zh-TW" altLang="en-US"/>
          </a:p>
        </p:txBody>
      </p:sp>
      <p:sp>
        <p:nvSpPr>
          <p:cNvPr id="3" name="Footer Placeholder 2"/>
          <p:cNvSpPr>
            <a:spLocks noGrp="1"/>
          </p:cNvSpPr>
          <p:nvPr>
            <p:ph type="ftr" sz="quarter" idx="11"/>
          </p:nvPr>
        </p:nvSpPr>
        <p:spPr/>
        <p:txBody>
          <a:bodyPr/>
          <a:lstStyle/>
          <a:p>
            <a:endParaRPr kumimoji="1" lang="zh-TW" altLang="en-US"/>
          </a:p>
        </p:txBody>
      </p:sp>
      <p:sp>
        <p:nvSpPr>
          <p:cNvPr id="4" name="Slide Number Placeholder 3"/>
          <p:cNvSpPr>
            <a:spLocks noGrp="1"/>
          </p:cNvSpPr>
          <p:nvPr>
            <p:ph type="sldNum" sz="quarter" idx="12"/>
          </p:nvPr>
        </p:nvSpPr>
        <p:spPr/>
        <p:txBody>
          <a:bodyPr/>
          <a:lstStyle/>
          <a:p>
            <a:fld id="{D6CF955D-C26C-2244-BC13-5C5C5A45971B}" type="slidenum">
              <a:rPr kumimoji="1" lang="zh-TW" altLang="en-US" smtClean="0"/>
              <a:t>‹#›</a:t>
            </a:fld>
            <a:endParaRPr kumimoji="1" lang="zh-TW" altLang="en-US"/>
          </a:p>
        </p:txBody>
      </p:sp>
    </p:spTree>
    <p:extLst>
      <p:ext uri="{BB962C8B-B14F-4D97-AF65-F5344CB8AC3E}">
        <p14:creationId xmlns:p14="http://schemas.microsoft.com/office/powerpoint/2010/main" val="2743590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TW" altLang="en-US"/>
              <a:t>編輯母片文字樣式
第二層
第三層
第四層
第五層</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
第二層
第三層
第四層
第五層</a:t>
            </a:r>
            <a:endParaRPr lang="en-US" dirty="0"/>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2CF22EB-47F4-8044-B92F-A14D5715EB0F}" type="datetimeFigureOut">
              <a:rPr kumimoji="1" lang="zh-TW" altLang="en-US" smtClean="0"/>
              <a:t>2020/6/9</a:t>
            </a:fld>
            <a:endParaRPr kumimoji="1" lang="zh-TW" alt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kumimoji="1" lang="zh-TW" alt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6CF955D-C26C-2244-BC13-5C5C5A45971B}" type="slidenum">
              <a:rPr kumimoji="1" lang="zh-TW" altLang="en-US" smtClean="0"/>
              <a:t>‹#›</a:t>
            </a:fld>
            <a:endParaRPr kumimoji="1" lang="zh-TW" altLang="en-US"/>
          </a:p>
        </p:txBody>
      </p:sp>
    </p:spTree>
    <p:extLst>
      <p:ext uri="{BB962C8B-B14F-4D97-AF65-F5344CB8AC3E}">
        <p14:creationId xmlns:p14="http://schemas.microsoft.com/office/powerpoint/2010/main" val="1542740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
第二層
第三層
第四層
第五層</a:t>
            </a:r>
            <a:endParaRPr lang="en-US" dirty="0"/>
          </a:p>
        </p:txBody>
      </p:sp>
      <p:sp>
        <p:nvSpPr>
          <p:cNvPr id="5" name="Date Placeholder 4"/>
          <p:cNvSpPr>
            <a:spLocks noGrp="1"/>
          </p:cNvSpPr>
          <p:nvPr>
            <p:ph type="dt" sz="half" idx="10"/>
          </p:nvPr>
        </p:nvSpPr>
        <p:spPr/>
        <p:txBody>
          <a:bodyPr/>
          <a:lstStyle/>
          <a:p>
            <a:fld id="{22CF22EB-47F4-8044-B92F-A14D5715EB0F}" type="datetimeFigureOut">
              <a:rPr kumimoji="1" lang="zh-TW" altLang="en-US" smtClean="0"/>
              <a:t>2020/6/9</a:t>
            </a:fld>
            <a:endParaRPr kumimoji="1" lang="zh-TW" altLang="en-US"/>
          </a:p>
        </p:txBody>
      </p:sp>
      <p:sp>
        <p:nvSpPr>
          <p:cNvPr id="6" name="Footer Placeholder 5"/>
          <p:cNvSpPr>
            <a:spLocks noGrp="1"/>
          </p:cNvSpPr>
          <p:nvPr>
            <p:ph type="ftr" sz="quarter" idx="11"/>
          </p:nvPr>
        </p:nvSpPr>
        <p:spPr/>
        <p:txBody>
          <a:bodyPr/>
          <a:lstStyle/>
          <a:p>
            <a:endParaRPr kumimoji="1" lang="zh-TW" altLang="en-US"/>
          </a:p>
        </p:txBody>
      </p:sp>
      <p:sp>
        <p:nvSpPr>
          <p:cNvPr id="7" name="Slide Number Placeholder 6"/>
          <p:cNvSpPr>
            <a:spLocks noGrp="1"/>
          </p:cNvSpPr>
          <p:nvPr>
            <p:ph type="sldNum" sz="quarter" idx="12"/>
          </p:nvPr>
        </p:nvSpPr>
        <p:spPr/>
        <p:txBody>
          <a:bodyPr/>
          <a:lstStyle/>
          <a:p>
            <a:fld id="{D6CF955D-C26C-2244-BC13-5C5C5A45971B}" type="slidenum">
              <a:rPr kumimoji="1" lang="zh-TW" altLang="en-US" smtClean="0"/>
              <a:t>‹#›</a:t>
            </a:fld>
            <a:endParaRPr kumimoji="1" lang="zh-TW" altLang="en-US"/>
          </a:p>
        </p:txBody>
      </p:sp>
    </p:spTree>
    <p:extLst>
      <p:ext uri="{BB962C8B-B14F-4D97-AF65-F5344CB8AC3E}">
        <p14:creationId xmlns:p14="http://schemas.microsoft.com/office/powerpoint/2010/main" val="1392285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zh-TW" altLang="en-US"/>
              <a:t>編輯母片文字樣式
第二層
第三層
第四層
第五層</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22CF22EB-47F4-8044-B92F-A14D5715EB0F}" type="datetimeFigureOut">
              <a:rPr kumimoji="1" lang="zh-TW" altLang="en-US" smtClean="0"/>
              <a:t>2020/6/9</a:t>
            </a:fld>
            <a:endParaRPr kumimoji="1" lang="zh-TW" alt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kumimoji="1" lang="zh-TW" alt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6CF955D-C26C-2244-BC13-5C5C5A45971B}" type="slidenum">
              <a:rPr kumimoji="1" lang="zh-TW" altLang="en-US" smtClean="0"/>
              <a:t>‹#›</a:t>
            </a:fld>
            <a:endParaRPr kumimoji="1" lang="zh-TW" alt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4495616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tiff"/><Relationship Id="rId4"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C22859-786E-DF4E-8107-3229BCFE3DDB}"/>
              </a:ext>
            </a:extLst>
          </p:cNvPr>
          <p:cNvSpPr>
            <a:spLocks noGrp="1"/>
          </p:cNvSpPr>
          <p:nvPr>
            <p:ph type="ctrTitle"/>
          </p:nvPr>
        </p:nvSpPr>
        <p:spPr/>
        <p:txBody>
          <a:bodyPr/>
          <a:lstStyle/>
          <a:p>
            <a:r>
              <a:rPr kumimoji="1" lang="en-US" altLang="zh-TW" dirty="0"/>
              <a:t>EE5630 DSP Classroom Meeting #2</a:t>
            </a:r>
            <a:endParaRPr kumimoji="1" lang="zh-TW" altLang="en-US" dirty="0"/>
          </a:p>
        </p:txBody>
      </p:sp>
      <p:sp>
        <p:nvSpPr>
          <p:cNvPr id="3" name="副標題 2">
            <a:extLst>
              <a:ext uri="{FF2B5EF4-FFF2-40B4-BE49-F238E27FC236}">
                <a16:creationId xmlns:a16="http://schemas.microsoft.com/office/drawing/2014/main" id="{5EFBEFD3-AF23-6A4D-8428-83DF110DCF61}"/>
              </a:ext>
            </a:extLst>
          </p:cNvPr>
          <p:cNvSpPr>
            <a:spLocks noGrp="1"/>
          </p:cNvSpPr>
          <p:nvPr>
            <p:ph type="subTitle" idx="1"/>
          </p:nvPr>
        </p:nvSpPr>
        <p:spPr/>
        <p:txBody>
          <a:bodyPr/>
          <a:lstStyle/>
          <a:p>
            <a:r>
              <a:rPr kumimoji="1" lang="en-US" altLang="zh-TW" dirty="0"/>
              <a:t>June 8-9, 2020</a:t>
            </a:r>
            <a:endParaRPr kumimoji="1" lang="zh-TW" altLang="en-US" dirty="0"/>
          </a:p>
        </p:txBody>
      </p:sp>
      <p:sp>
        <p:nvSpPr>
          <p:cNvPr id="4" name="文字方塊 3">
            <a:extLst>
              <a:ext uri="{FF2B5EF4-FFF2-40B4-BE49-F238E27FC236}">
                <a16:creationId xmlns:a16="http://schemas.microsoft.com/office/drawing/2014/main" id="{1B4B8156-2639-0C43-8E20-E7510677875A}"/>
              </a:ext>
            </a:extLst>
          </p:cNvPr>
          <p:cNvSpPr txBox="1"/>
          <p:nvPr/>
        </p:nvSpPr>
        <p:spPr>
          <a:xfrm>
            <a:off x="4498622" y="4134678"/>
            <a:ext cx="3158685" cy="923330"/>
          </a:xfrm>
          <a:prstGeom prst="rect">
            <a:avLst/>
          </a:prstGeom>
          <a:noFill/>
        </p:spPr>
        <p:txBody>
          <a:bodyPr wrap="none" rtlCol="0">
            <a:spAutoFit/>
          </a:bodyPr>
          <a:lstStyle/>
          <a:p>
            <a:r>
              <a:rPr kumimoji="1" lang="en-US" altLang="zh-TW" dirty="0">
                <a:solidFill>
                  <a:schemeClr val="bg1"/>
                </a:solidFill>
              </a:rPr>
              <a:t>Yi-Wen Liu, Associate Professor</a:t>
            </a:r>
          </a:p>
          <a:p>
            <a:r>
              <a:rPr kumimoji="1" lang="en-US" altLang="zh-TW" dirty="0">
                <a:solidFill>
                  <a:schemeClr val="bg1"/>
                </a:solidFill>
              </a:rPr>
              <a:t>Dept. Electrical Engineering</a:t>
            </a:r>
          </a:p>
          <a:p>
            <a:r>
              <a:rPr kumimoji="1" lang="en-US" altLang="zh-TW" dirty="0">
                <a:solidFill>
                  <a:schemeClr val="bg1"/>
                </a:solidFill>
              </a:rPr>
              <a:t>National Tsing Hua University</a:t>
            </a:r>
            <a:endParaRPr kumimoji="1" lang="zh-TW" altLang="en-US" dirty="0">
              <a:solidFill>
                <a:schemeClr val="bg1"/>
              </a:solidFill>
            </a:endParaRPr>
          </a:p>
        </p:txBody>
      </p:sp>
    </p:spTree>
    <p:extLst>
      <p:ext uri="{BB962C8B-B14F-4D97-AF65-F5344CB8AC3E}">
        <p14:creationId xmlns:p14="http://schemas.microsoft.com/office/powerpoint/2010/main" val="290038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0C3B2FD-46B7-554E-A03D-AE5033A6CB0A}"/>
                  </a:ext>
                </a:extLst>
              </p:cNvPr>
              <p:cNvSpPr txBox="1"/>
              <p:nvPr/>
            </p:nvSpPr>
            <p:spPr>
              <a:xfrm>
                <a:off x="627528" y="950258"/>
                <a:ext cx="11080377" cy="5169620"/>
              </a:xfrm>
              <a:prstGeom prst="rect">
                <a:avLst/>
              </a:prstGeom>
              <a:noFill/>
            </p:spPr>
            <p:txBody>
              <a:bodyPr wrap="square" rtlCol="0">
                <a:spAutoFit/>
              </a:bodyPr>
              <a:lstStyle/>
              <a:p>
                <a:pPr algn="just"/>
                <a:r>
                  <a:rPr kumimoji="1" lang="en-US" altLang="zh-TW" sz="2400" b="1" dirty="0"/>
                  <a:t>Question 5 (3 min): </a:t>
                </a:r>
                <a:r>
                  <a:rPr kumimoji="1" lang="en-US" altLang="zh-TW" sz="2400" dirty="0"/>
                  <a:t> Let </a:t>
                </a:r>
                <a14:m>
                  <m:oMath xmlns:m="http://schemas.openxmlformats.org/officeDocument/2006/math">
                    <m:sSub>
                      <m:sSubPr>
                        <m:ctrlPr>
                          <a:rPr kumimoji="1" lang="en-US" altLang="zh-TW" sz="2400" b="0" i="1" smtClean="0">
                            <a:latin typeface="Cambria Math" panose="02040503050406030204" pitchFamily="18" charset="0"/>
                          </a:rPr>
                        </m:ctrlPr>
                      </m:sSubPr>
                      <m:e>
                        <m:r>
                          <a:rPr kumimoji="1" lang="en-US" altLang="zh-TW" sz="2400" b="0" i="1" smtClean="0">
                            <a:latin typeface="Cambria Math" panose="02040503050406030204" pitchFamily="18" charset="0"/>
                          </a:rPr>
                          <m:t>𝑇</m:t>
                        </m:r>
                      </m:e>
                      <m:sub>
                        <m:r>
                          <a:rPr kumimoji="1" lang="en-US" altLang="zh-TW" sz="2400" b="0" i="1" smtClean="0">
                            <a:latin typeface="Cambria Math" panose="02040503050406030204" pitchFamily="18" charset="0"/>
                          </a:rPr>
                          <m:t>𝑛</m:t>
                        </m:r>
                      </m:sub>
                    </m:sSub>
                    <m:d>
                      <m:dPr>
                        <m:ctrlPr>
                          <a:rPr kumimoji="1" lang="en-US" altLang="zh-TW" sz="2400" b="0" i="1" smtClean="0">
                            <a:latin typeface="Cambria Math" panose="02040503050406030204" pitchFamily="18" charset="0"/>
                          </a:rPr>
                        </m:ctrlPr>
                      </m:dPr>
                      <m:e>
                        <m:r>
                          <a:rPr kumimoji="1" lang="en-US" altLang="zh-TW" sz="2400" b="0" i="1" smtClean="0">
                            <a:latin typeface="Cambria Math" panose="02040503050406030204" pitchFamily="18" charset="0"/>
                          </a:rPr>
                          <m:t>𝑥</m:t>
                        </m:r>
                      </m:e>
                    </m:d>
                    <m:r>
                      <a:rPr kumimoji="1" lang="en-US" altLang="zh-TW" sz="2400" b="0" i="1" smtClean="0">
                        <a:latin typeface="Cambria Math" panose="02040503050406030204" pitchFamily="18" charset="0"/>
                      </a:rPr>
                      <m:t>=</m:t>
                    </m:r>
                    <m:r>
                      <m:rPr>
                        <m:sty m:val="p"/>
                      </m:rPr>
                      <a:rPr kumimoji="1" lang="en-US" altLang="zh-TW" sz="2400" b="0" i="0" smtClean="0">
                        <a:latin typeface="Cambria Math" panose="02040503050406030204" pitchFamily="18" charset="0"/>
                      </a:rPr>
                      <m:t>cos</m:t>
                    </m:r>
                    <m:r>
                      <a:rPr kumimoji="1" lang="en-US" altLang="zh-TW" sz="2400" b="0" i="1" smtClean="0">
                        <a:latin typeface="Cambria Math" panose="02040503050406030204" pitchFamily="18" charset="0"/>
                      </a:rPr>
                      <m:t>⁡(</m:t>
                    </m:r>
                    <m:r>
                      <a:rPr kumimoji="1" lang="en-US" altLang="zh-TW" sz="2400" b="0" i="1" smtClean="0">
                        <a:latin typeface="Cambria Math" panose="02040503050406030204" pitchFamily="18" charset="0"/>
                      </a:rPr>
                      <m:t>𝑛</m:t>
                    </m:r>
                    <m:func>
                      <m:funcPr>
                        <m:ctrlPr>
                          <a:rPr kumimoji="1" lang="en-US" altLang="zh-TW" sz="2400" b="0" i="1" smtClean="0">
                            <a:latin typeface="Cambria Math" panose="02040503050406030204" pitchFamily="18" charset="0"/>
                          </a:rPr>
                        </m:ctrlPr>
                      </m:funcPr>
                      <m:fName>
                        <m:sSup>
                          <m:sSupPr>
                            <m:ctrlPr>
                              <a:rPr kumimoji="1" lang="en-US" altLang="zh-TW" sz="2400" b="0" i="1" smtClean="0">
                                <a:latin typeface="Cambria Math" panose="02040503050406030204" pitchFamily="18" charset="0"/>
                              </a:rPr>
                            </m:ctrlPr>
                          </m:sSupPr>
                          <m:e>
                            <m:r>
                              <m:rPr>
                                <m:sty m:val="p"/>
                              </m:rPr>
                              <a:rPr kumimoji="1" lang="en-US" altLang="zh-TW" sz="2400" b="0" i="0" smtClean="0">
                                <a:latin typeface="Cambria Math" panose="02040503050406030204" pitchFamily="18" charset="0"/>
                              </a:rPr>
                              <m:t>cos</m:t>
                            </m:r>
                          </m:e>
                          <m:sup>
                            <m:r>
                              <a:rPr kumimoji="1" lang="en-US" altLang="zh-TW" sz="2400" b="0" i="1" smtClean="0">
                                <a:latin typeface="Cambria Math" panose="02040503050406030204" pitchFamily="18" charset="0"/>
                              </a:rPr>
                              <m:t>−1</m:t>
                            </m:r>
                          </m:sup>
                        </m:sSup>
                      </m:fName>
                      <m:e>
                        <m:r>
                          <a:rPr kumimoji="1" lang="en-US" altLang="zh-TW" sz="2400" b="0" i="1" smtClean="0">
                            <a:latin typeface="Cambria Math" panose="02040503050406030204" pitchFamily="18" charset="0"/>
                          </a:rPr>
                          <m:t>𝑥</m:t>
                        </m:r>
                        <m:r>
                          <a:rPr kumimoji="1" lang="en-US" altLang="zh-TW" sz="2400" b="0" i="1" smtClean="0">
                            <a:latin typeface="Cambria Math" panose="02040503050406030204" pitchFamily="18" charset="0"/>
                          </a:rPr>
                          <m:t>)</m:t>
                        </m:r>
                      </m:e>
                    </m:func>
                    <m:r>
                      <a:rPr kumimoji="1" lang="en-US" altLang="zh-TW" sz="2400" b="0" i="1" smtClean="0">
                        <a:latin typeface="Cambria Math" panose="02040503050406030204" pitchFamily="18" charset="0"/>
                      </a:rPr>
                      <m:t>.</m:t>
                    </m:r>
                  </m:oMath>
                </a14:m>
                <a:r>
                  <a:rPr kumimoji="1" lang="en-US" altLang="zh-TW" sz="2400" dirty="0"/>
                  <a:t> So </a:t>
                </a:r>
                <a14:m>
                  <m:oMath xmlns:m="http://schemas.openxmlformats.org/officeDocument/2006/math">
                    <m:sSub>
                      <m:sSubPr>
                        <m:ctrlPr>
                          <a:rPr kumimoji="1" lang="en-US" altLang="zh-TW" sz="2400" b="0" i="1" smtClean="0">
                            <a:latin typeface="Cambria Math" panose="02040503050406030204" pitchFamily="18" charset="0"/>
                          </a:rPr>
                        </m:ctrlPr>
                      </m:sSubPr>
                      <m:e>
                        <m:r>
                          <a:rPr kumimoji="1" lang="en-US" altLang="zh-TW" sz="2400" b="0" i="1" smtClean="0">
                            <a:latin typeface="Cambria Math" panose="02040503050406030204" pitchFamily="18" charset="0"/>
                          </a:rPr>
                          <m:t>𝑇</m:t>
                        </m:r>
                      </m:e>
                      <m:sub>
                        <m:r>
                          <a:rPr kumimoji="1" lang="en-US" altLang="zh-TW" sz="2400" b="0" i="1" smtClean="0">
                            <a:latin typeface="Cambria Math" panose="02040503050406030204" pitchFamily="18" charset="0"/>
                          </a:rPr>
                          <m:t>1</m:t>
                        </m:r>
                      </m:sub>
                    </m:sSub>
                    <m:d>
                      <m:dPr>
                        <m:ctrlPr>
                          <a:rPr kumimoji="1" lang="en-US" altLang="zh-TW" sz="2400" b="0" i="1" smtClean="0">
                            <a:latin typeface="Cambria Math" panose="02040503050406030204" pitchFamily="18" charset="0"/>
                          </a:rPr>
                        </m:ctrlPr>
                      </m:dPr>
                      <m:e>
                        <m:r>
                          <a:rPr kumimoji="1" lang="en-US" altLang="zh-TW" sz="2400" b="0" i="1" smtClean="0">
                            <a:latin typeface="Cambria Math" panose="02040503050406030204" pitchFamily="18" charset="0"/>
                          </a:rPr>
                          <m:t>𝑥</m:t>
                        </m:r>
                      </m:e>
                    </m:d>
                    <m:r>
                      <a:rPr kumimoji="1" lang="en-US" altLang="zh-TW" sz="2400" b="0" i="1" smtClean="0">
                        <a:latin typeface="Cambria Math" panose="02040503050406030204" pitchFamily="18" charset="0"/>
                      </a:rPr>
                      <m:t>=</m:t>
                    </m:r>
                    <m:r>
                      <a:rPr kumimoji="1" lang="en-US" altLang="zh-TW" sz="2400" b="0" i="1" smtClean="0">
                        <a:latin typeface="Cambria Math" panose="02040503050406030204" pitchFamily="18" charset="0"/>
                      </a:rPr>
                      <m:t>𝑥</m:t>
                    </m:r>
                    <m:r>
                      <a:rPr kumimoji="1" lang="en-US" altLang="zh-TW" sz="2400" b="0" i="1" smtClean="0">
                        <a:latin typeface="Cambria Math" panose="02040503050406030204" pitchFamily="18" charset="0"/>
                      </a:rPr>
                      <m:t>, </m:t>
                    </m:r>
                    <m:sSub>
                      <m:sSubPr>
                        <m:ctrlPr>
                          <a:rPr kumimoji="1" lang="en-US" altLang="zh-TW" sz="2400" b="0" i="1" smtClean="0">
                            <a:latin typeface="Cambria Math" panose="02040503050406030204" pitchFamily="18" charset="0"/>
                          </a:rPr>
                        </m:ctrlPr>
                      </m:sSubPr>
                      <m:e>
                        <m:r>
                          <a:rPr kumimoji="1" lang="en-US" altLang="zh-TW" sz="2400" b="0" i="1" smtClean="0">
                            <a:latin typeface="Cambria Math" panose="02040503050406030204" pitchFamily="18" charset="0"/>
                          </a:rPr>
                          <m:t>𝑇</m:t>
                        </m:r>
                      </m:e>
                      <m:sub>
                        <m:r>
                          <a:rPr kumimoji="1" lang="en-US" altLang="zh-TW" sz="2400" b="0" i="1" smtClean="0">
                            <a:latin typeface="Cambria Math" panose="02040503050406030204" pitchFamily="18" charset="0"/>
                          </a:rPr>
                          <m:t>2</m:t>
                        </m:r>
                      </m:sub>
                    </m:sSub>
                    <m:d>
                      <m:dPr>
                        <m:ctrlPr>
                          <a:rPr kumimoji="1" lang="en-US" altLang="zh-TW" sz="2400" b="0" i="1" smtClean="0">
                            <a:latin typeface="Cambria Math" panose="02040503050406030204" pitchFamily="18" charset="0"/>
                          </a:rPr>
                        </m:ctrlPr>
                      </m:dPr>
                      <m:e>
                        <m:r>
                          <a:rPr kumimoji="1" lang="en-US" altLang="zh-TW" sz="2400" b="0" i="1" smtClean="0">
                            <a:latin typeface="Cambria Math" panose="02040503050406030204" pitchFamily="18" charset="0"/>
                          </a:rPr>
                          <m:t>𝑥</m:t>
                        </m:r>
                      </m:e>
                    </m:d>
                    <m:r>
                      <a:rPr kumimoji="1" lang="en-US" altLang="zh-TW" sz="2400" b="0" i="1" smtClean="0">
                        <a:latin typeface="Cambria Math" panose="02040503050406030204" pitchFamily="18" charset="0"/>
                      </a:rPr>
                      <m:t>=2</m:t>
                    </m:r>
                    <m:sSup>
                      <m:sSupPr>
                        <m:ctrlPr>
                          <a:rPr kumimoji="1" lang="en-US" altLang="zh-TW" sz="2400" b="0" i="1" smtClean="0">
                            <a:latin typeface="Cambria Math" panose="02040503050406030204" pitchFamily="18" charset="0"/>
                          </a:rPr>
                        </m:ctrlPr>
                      </m:sSupPr>
                      <m:e>
                        <m:r>
                          <a:rPr kumimoji="1" lang="en-US" altLang="zh-TW" sz="2400" b="0" i="1" smtClean="0">
                            <a:latin typeface="Cambria Math" panose="02040503050406030204" pitchFamily="18" charset="0"/>
                          </a:rPr>
                          <m:t>𝑥</m:t>
                        </m:r>
                      </m:e>
                      <m:sup>
                        <m:r>
                          <a:rPr kumimoji="1" lang="en-US" altLang="zh-TW" sz="2400" b="0" i="1" smtClean="0">
                            <a:latin typeface="Cambria Math" panose="02040503050406030204" pitchFamily="18" charset="0"/>
                          </a:rPr>
                          <m:t>2</m:t>
                        </m:r>
                      </m:sup>
                    </m:sSup>
                    <m:r>
                      <a:rPr kumimoji="1" lang="en-US" altLang="zh-TW" sz="2400" b="0" i="1" smtClean="0">
                        <a:latin typeface="Cambria Math" panose="02040503050406030204" pitchFamily="18" charset="0"/>
                      </a:rPr>
                      <m:t>−1, </m:t>
                    </m:r>
                    <m:sSub>
                      <m:sSubPr>
                        <m:ctrlPr>
                          <a:rPr kumimoji="1" lang="en-US" altLang="zh-TW" sz="2400" b="0" i="1" smtClean="0">
                            <a:latin typeface="Cambria Math" panose="02040503050406030204" pitchFamily="18" charset="0"/>
                          </a:rPr>
                        </m:ctrlPr>
                      </m:sSubPr>
                      <m:e>
                        <m:r>
                          <a:rPr kumimoji="1" lang="en-US" altLang="zh-TW" sz="2400" b="0" i="1" smtClean="0">
                            <a:latin typeface="Cambria Math" panose="02040503050406030204" pitchFamily="18" charset="0"/>
                          </a:rPr>
                          <m:t>𝑇</m:t>
                        </m:r>
                      </m:e>
                      <m:sub>
                        <m:r>
                          <a:rPr kumimoji="1" lang="en-US" altLang="zh-TW" sz="2400" b="0" i="1" smtClean="0">
                            <a:latin typeface="Cambria Math" panose="02040503050406030204" pitchFamily="18" charset="0"/>
                          </a:rPr>
                          <m:t>3</m:t>
                        </m:r>
                      </m:sub>
                    </m:sSub>
                    <m:d>
                      <m:dPr>
                        <m:ctrlPr>
                          <a:rPr kumimoji="1" lang="en-US" altLang="zh-TW" sz="2400" b="0" i="1" smtClean="0">
                            <a:latin typeface="Cambria Math" panose="02040503050406030204" pitchFamily="18" charset="0"/>
                          </a:rPr>
                        </m:ctrlPr>
                      </m:dPr>
                      <m:e>
                        <m:r>
                          <a:rPr kumimoji="1" lang="en-US" altLang="zh-TW" sz="2400" b="0" i="1" smtClean="0">
                            <a:latin typeface="Cambria Math" panose="02040503050406030204" pitchFamily="18" charset="0"/>
                          </a:rPr>
                          <m:t>𝑥</m:t>
                        </m:r>
                      </m:e>
                    </m:d>
                    <m:r>
                      <a:rPr kumimoji="1" lang="en-US" altLang="zh-TW" sz="2400" b="0" i="1" smtClean="0">
                        <a:latin typeface="Cambria Math" panose="02040503050406030204" pitchFamily="18" charset="0"/>
                      </a:rPr>
                      <m:t>=4</m:t>
                    </m:r>
                    <m:sSup>
                      <m:sSupPr>
                        <m:ctrlPr>
                          <a:rPr kumimoji="1" lang="en-US" altLang="zh-TW" sz="2400" b="0" i="1" smtClean="0">
                            <a:latin typeface="Cambria Math" panose="02040503050406030204" pitchFamily="18" charset="0"/>
                          </a:rPr>
                        </m:ctrlPr>
                      </m:sSupPr>
                      <m:e>
                        <m:r>
                          <a:rPr kumimoji="1" lang="en-US" altLang="zh-TW" sz="2400" b="0" i="1" smtClean="0">
                            <a:latin typeface="Cambria Math" panose="02040503050406030204" pitchFamily="18" charset="0"/>
                          </a:rPr>
                          <m:t>𝑥</m:t>
                        </m:r>
                      </m:e>
                      <m:sup>
                        <m:r>
                          <a:rPr kumimoji="1" lang="en-US" altLang="zh-TW" sz="2400" b="0" i="1" smtClean="0">
                            <a:latin typeface="Cambria Math" panose="02040503050406030204" pitchFamily="18" charset="0"/>
                          </a:rPr>
                          <m:t>3</m:t>
                        </m:r>
                      </m:sup>
                    </m:sSup>
                    <m:r>
                      <a:rPr kumimoji="1" lang="en-US" altLang="zh-TW" sz="2400" b="0" i="1" smtClean="0">
                        <a:latin typeface="Cambria Math" panose="02040503050406030204" pitchFamily="18" charset="0"/>
                      </a:rPr>
                      <m:t>−3</m:t>
                    </m:r>
                    <m:r>
                      <a:rPr kumimoji="1" lang="en-US" altLang="zh-TW" sz="2400" b="0" i="1" smtClean="0">
                        <a:latin typeface="Cambria Math" panose="02040503050406030204" pitchFamily="18" charset="0"/>
                      </a:rPr>
                      <m:t>𝑥</m:t>
                    </m:r>
                    <m:r>
                      <a:rPr kumimoji="1" lang="en-US" altLang="zh-TW" sz="2400" b="0" i="1" smtClean="0">
                        <a:latin typeface="Cambria Math" panose="02040503050406030204" pitchFamily="18" charset="0"/>
                      </a:rPr>
                      <m:t>,</m:t>
                    </m:r>
                  </m:oMath>
                </a14:m>
                <a:r>
                  <a:rPr kumimoji="1" lang="en-US" altLang="zh-TW" sz="2400" dirty="0"/>
                  <a:t> and so on.  Which one of the below is a correct way of finding </a:t>
                </a:r>
                <a14:m>
                  <m:oMath xmlns:m="http://schemas.openxmlformats.org/officeDocument/2006/math">
                    <m:sSub>
                      <m:sSubPr>
                        <m:ctrlPr>
                          <a:rPr kumimoji="1" lang="en-US" altLang="zh-TW" sz="2400" i="1">
                            <a:latin typeface="Cambria Math" panose="02040503050406030204" pitchFamily="18" charset="0"/>
                          </a:rPr>
                        </m:ctrlPr>
                      </m:sSubPr>
                      <m:e>
                        <m:r>
                          <a:rPr kumimoji="1" lang="en-US" altLang="zh-TW" sz="2400" i="1">
                            <a:latin typeface="Cambria Math" panose="02040503050406030204" pitchFamily="18" charset="0"/>
                          </a:rPr>
                          <m:t>𝑇</m:t>
                        </m:r>
                      </m:e>
                      <m:sub>
                        <m:r>
                          <a:rPr kumimoji="1" lang="en-US" altLang="zh-TW" sz="2400" i="1">
                            <a:latin typeface="Cambria Math" panose="02040503050406030204" pitchFamily="18" charset="0"/>
                          </a:rPr>
                          <m:t>𝑛</m:t>
                        </m:r>
                      </m:sub>
                    </m:sSub>
                    <m:d>
                      <m:dPr>
                        <m:ctrlPr>
                          <a:rPr kumimoji="1" lang="en-US" altLang="zh-TW" sz="2400" i="1">
                            <a:latin typeface="Cambria Math" panose="02040503050406030204" pitchFamily="18" charset="0"/>
                          </a:rPr>
                        </m:ctrlPr>
                      </m:dPr>
                      <m:e>
                        <m:r>
                          <a:rPr kumimoji="1" lang="en-US" altLang="zh-TW" sz="2400" i="1">
                            <a:latin typeface="Cambria Math" panose="02040503050406030204" pitchFamily="18" charset="0"/>
                          </a:rPr>
                          <m:t>𝑥</m:t>
                        </m:r>
                      </m:e>
                    </m:d>
                  </m:oMath>
                </a14:m>
                <a:r>
                  <a:rPr kumimoji="1" lang="en-US" altLang="zh-TW" sz="2400" dirty="0"/>
                  <a:t> iteratively? </a:t>
                </a:r>
              </a:p>
              <a:p>
                <a:pPr algn="just"/>
                <a:endParaRPr kumimoji="1" lang="en-US" altLang="zh-TW" sz="2400" dirty="0"/>
              </a:p>
              <a:p>
                <a:pPr algn="just"/>
                <a:endParaRPr kumimoji="1" lang="en-US" altLang="zh-TW" sz="2400" dirty="0"/>
              </a:p>
              <a:p>
                <a:pPr algn="just"/>
                <a:r>
                  <a:rPr kumimoji="1" lang="en-US" altLang="zh-TW" sz="2400" dirty="0"/>
                  <a:t>(a) </a:t>
                </a:r>
                <a14:m>
                  <m:oMath xmlns:m="http://schemas.openxmlformats.org/officeDocument/2006/math">
                    <m:sSub>
                      <m:sSubPr>
                        <m:ctrlPr>
                          <a:rPr kumimoji="1" lang="en-US" altLang="zh-TW" sz="2400" i="1">
                            <a:latin typeface="Cambria Math" panose="02040503050406030204" pitchFamily="18" charset="0"/>
                          </a:rPr>
                        </m:ctrlPr>
                      </m:sSubPr>
                      <m:e>
                        <m:r>
                          <a:rPr kumimoji="1" lang="en-US" altLang="zh-TW" sz="2400" i="1">
                            <a:latin typeface="Cambria Math" panose="02040503050406030204" pitchFamily="18" charset="0"/>
                          </a:rPr>
                          <m:t>𝑇</m:t>
                        </m:r>
                      </m:e>
                      <m:sub>
                        <m:r>
                          <a:rPr kumimoji="1" lang="en-US" altLang="zh-TW" sz="2400" i="1">
                            <a:latin typeface="Cambria Math" panose="02040503050406030204" pitchFamily="18" charset="0"/>
                          </a:rPr>
                          <m:t>𝑛</m:t>
                        </m:r>
                        <m:r>
                          <a:rPr kumimoji="1" lang="en-US" altLang="zh-TW" sz="2400" b="0" i="1" smtClean="0">
                            <a:latin typeface="Cambria Math" panose="02040503050406030204" pitchFamily="18" charset="0"/>
                          </a:rPr>
                          <m:t>+1</m:t>
                        </m:r>
                      </m:sub>
                    </m:sSub>
                    <m:d>
                      <m:dPr>
                        <m:ctrlPr>
                          <a:rPr kumimoji="1" lang="en-US" altLang="zh-TW" sz="2400" i="1">
                            <a:latin typeface="Cambria Math" panose="02040503050406030204" pitchFamily="18" charset="0"/>
                          </a:rPr>
                        </m:ctrlPr>
                      </m:dPr>
                      <m:e>
                        <m:r>
                          <a:rPr kumimoji="1" lang="en-US" altLang="zh-TW" sz="2400" i="1">
                            <a:latin typeface="Cambria Math" panose="02040503050406030204" pitchFamily="18" charset="0"/>
                          </a:rPr>
                          <m:t>𝑥</m:t>
                        </m:r>
                      </m:e>
                    </m:d>
                    <m:r>
                      <a:rPr kumimoji="1" lang="en-US" altLang="zh-TW" sz="2400" b="0" i="1" smtClean="0">
                        <a:latin typeface="Cambria Math" panose="02040503050406030204" pitchFamily="18" charset="0"/>
                      </a:rPr>
                      <m:t>=</m:t>
                    </m:r>
                    <m:sSub>
                      <m:sSubPr>
                        <m:ctrlPr>
                          <a:rPr kumimoji="1" lang="en-US" altLang="zh-TW" sz="2400" b="0" i="1" smtClean="0">
                            <a:latin typeface="Cambria Math" panose="02040503050406030204" pitchFamily="18" charset="0"/>
                          </a:rPr>
                        </m:ctrlPr>
                      </m:sSubPr>
                      <m:e>
                        <m:r>
                          <a:rPr kumimoji="1" lang="en-US" altLang="zh-TW" sz="2400" b="0" i="1" smtClean="0">
                            <a:latin typeface="Cambria Math" panose="02040503050406030204" pitchFamily="18" charset="0"/>
                          </a:rPr>
                          <m:t>2</m:t>
                        </m:r>
                        <m:r>
                          <a:rPr kumimoji="1" lang="en-US" altLang="zh-TW" sz="2400" b="0" i="1" smtClean="0">
                            <a:latin typeface="Cambria Math" panose="02040503050406030204" pitchFamily="18" charset="0"/>
                          </a:rPr>
                          <m:t>𝑥𝑇</m:t>
                        </m:r>
                      </m:e>
                      <m:sub>
                        <m:r>
                          <a:rPr kumimoji="1" lang="en-US" altLang="zh-TW" sz="2400" b="0" i="1" smtClean="0">
                            <a:latin typeface="Cambria Math" panose="02040503050406030204" pitchFamily="18" charset="0"/>
                          </a:rPr>
                          <m:t>𝑛</m:t>
                        </m:r>
                      </m:sub>
                    </m:sSub>
                    <m:d>
                      <m:dPr>
                        <m:ctrlPr>
                          <a:rPr kumimoji="1" lang="en-US" altLang="zh-TW" sz="2400" b="0" i="1" smtClean="0">
                            <a:latin typeface="Cambria Math" panose="02040503050406030204" pitchFamily="18" charset="0"/>
                          </a:rPr>
                        </m:ctrlPr>
                      </m:dPr>
                      <m:e>
                        <m:r>
                          <a:rPr kumimoji="1" lang="en-US" altLang="zh-TW" sz="2400" b="0" i="1" smtClean="0">
                            <a:latin typeface="Cambria Math" panose="02040503050406030204" pitchFamily="18" charset="0"/>
                          </a:rPr>
                          <m:t>𝑥</m:t>
                        </m:r>
                      </m:e>
                    </m:d>
                    <m:r>
                      <a:rPr kumimoji="1" lang="en-US" altLang="zh-TW" sz="2400" b="0" i="1" smtClean="0">
                        <a:latin typeface="Cambria Math" panose="02040503050406030204" pitchFamily="18" charset="0"/>
                      </a:rPr>
                      <m:t>−1</m:t>
                    </m:r>
                  </m:oMath>
                </a14:m>
                <a:r>
                  <a:rPr kumimoji="1" lang="en-US" altLang="zh-TW" sz="2400" b="0" dirty="0"/>
                  <a:t>.</a:t>
                </a:r>
              </a:p>
              <a:p>
                <a:pPr algn="just"/>
                <a:endParaRPr kumimoji="1" lang="en-US" altLang="zh-TW" sz="2400" b="0" dirty="0"/>
              </a:p>
              <a:p>
                <a:pPr algn="just"/>
                <a:r>
                  <a:rPr kumimoji="1" lang="en-US" altLang="zh-TW" sz="2400" dirty="0"/>
                  <a:t>(b) </a:t>
                </a:r>
                <a14:m>
                  <m:oMath xmlns:m="http://schemas.openxmlformats.org/officeDocument/2006/math">
                    <m:sSub>
                      <m:sSubPr>
                        <m:ctrlPr>
                          <a:rPr kumimoji="1" lang="en-US" altLang="zh-TW" sz="2400" i="1">
                            <a:latin typeface="Cambria Math" panose="02040503050406030204" pitchFamily="18" charset="0"/>
                          </a:rPr>
                        </m:ctrlPr>
                      </m:sSubPr>
                      <m:e>
                        <m:r>
                          <a:rPr kumimoji="1" lang="en-US" altLang="zh-TW" sz="2400" i="1">
                            <a:latin typeface="Cambria Math" panose="02040503050406030204" pitchFamily="18" charset="0"/>
                          </a:rPr>
                          <m:t>𝑇</m:t>
                        </m:r>
                      </m:e>
                      <m:sub>
                        <m:r>
                          <a:rPr kumimoji="1" lang="en-US" altLang="zh-TW" sz="2400" i="1">
                            <a:latin typeface="Cambria Math" panose="02040503050406030204" pitchFamily="18" charset="0"/>
                          </a:rPr>
                          <m:t>𝑛</m:t>
                        </m:r>
                        <m:r>
                          <a:rPr kumimoji="1" lang="en-US" altLang="zh-TW" sz="2400" i="1">
                            <a:latin typeface="Cambria Math" panose="02040503050406030204" pitchFamily="18" charset="0"/>
                          </a:rPr>
                          <m:t>+1</m:t>
                        </m:r>
                      </m:sub>
                    </m:sSub>
                    <m:d>
                      <m:dPr>
                        <m:ctrlPr>
                          <a:rPr kumimoji="1" lang="en-US" altLang="zh-TW" sz="2400" i="1">
                            <a:latin typeface="Cambria Math" panose="02040503050406030204" pitchFamily="18" charset="0"/>
                          </a:rPr>
                        </m:ctrlPr>
                      </m:dPr>
                      <m:e>
                        <m:r>
                          <a:rPr kumimoji="1" lang="en-US" altLang="zh-TW" sz="2400" i="1">
                            <a:latin typeface="Cambria Math" panose="02040503050406030204" pitchFamily="18" charset="0"/>
                          </a:rPr>
                          <m:t>𝑥</m:t>
                        </m:r>
                      </m:e>
                    </m:d>
                    <m:r>
                      <a:rPr kumimoji="1" lang="en-US" altLang="zh-TW" sz="2400" i="1">
                        <a:latin typeface="Cambria Math" panose="02040503050406030204" pitchFamily="18" charset="0"/>
                      </a:rPr>
                      <m:t>=</m:t>
                    </m:r>
                    <m:r>
                      <a:rPr kumimoji="1" lang="en-US" altLang="zh-TW" sz="2400" b="0" i="1" smtClean="0">
                        <a:latin typeface="Cambria Math" panose="02040503050406030204" pitchFamily="18" charset="0"/>
                      </a:rPr>
                      <m:t>2</m:t>
                    </m:r>
                    <m:sSub>
                      <m:sSubPr>
                        <m:ctrlPr>
                          <a:rPr kumimoji="1" lang="en-US" altLang="zh-TW" sz="2400" b="0" i="1" smtClean="0">
                            <a:latin typeface="Cambria Math" panose="02040503050406030204" pitchFamily="18" charset="0"/>
                          </a:rPr>
                        </m:ctrlPr>
                      </m:sSubPr>
                      <m:e>
                        <m:r>
                          <a:rPr kumimoji="1" lang="en-US" altLang="zh-TW" sz="2400" b="0" i="1" smtClean="0">
                            <a:latin typeface="Cambria Math" panose="02040503050406030204" pitchFamily="18" charset="0"/>
                          </a:rPr>
                          <m:t>𝑇</m:t>
                        </m:r>
                      </m:e>
                      <m:sub>
                        <m:r>
                          <a:rPr kumimoji="1" lang="en-US" altLang="zh-TW" sz="2400" b="0" i="1" smtClean="0">
                            <a:latin typeface="Cambria Math" panose="02040503050406030204" pitchFamily="18" charset="0"/>
                          </a:rPr>
                          <m:t>𝑛</m:t>
                        </m:r>
                      </m:sub>
                    </m:sSub>
                    <m:d>
                      <m:dPr>
                        <m:ctrlPr>
                          <a:rPr kumimoji="1" lang="en-US" altLang="zh-TW" sz="2400" b="0" i="1" smtClean="0">
                            <a:latin typeface="Cambria Math" panose="02040503050406030204" pitchFamily="18" charset="0"/>
                          </a:rPr>
                        </m:ctrlPr>
                      </m:dPr>
                      <m:e>
                        <m:r>
                          <a:rPr kumimoji="1" lang="en-US" altLang="zh-TW" sz="2400" b="0" i="1" smtClean="0">
                            <a:latin typeface="Cambria Math" panose="02040503050406030204" pitchFamily="18" charset="0"/>
                          </a:rPr>
                          <m:t>𝑥</m:t>
                        </m:r>
                      </m:e>
                    </m:d>
                    <m:sSub>
                      <m:sSubPr>
                        <m:ctrlPr>
                          <a:rPr kumimoji="1" lang="en-US" altLang="zh-TW" sz="2400" b="0" i="1" smtClean="0">
                            <a:latin typeface="Cambria Math" panose="02040503050406030204" pitchFamily="18" charset="0"/>
                          </a:rPr>
                        </m:ctrlPr>
                      </m:sSubPr>
                      <m:e>
                        <m:r>
                          <a:rPr kumimoji="1" lang="en-US" altLang="zh-TW" sz="2400" b="0" i="1" smtClean="0">
                            <a:latin typeface="Cambria Math" panose="02040503050406030204" pitchFamily="18" charset="0"/>
                          </a:rPr>
                          <m:t>𝑇</m:t>
                        </m:r>
                      </m:e>
                      <m:sub>
                        <m:r>
                          <a:rPr kumimoji="1" lang="en-US" altLang="zh-TW" sz="2400" b="0" i="1" smtClean="0">
                            <a:latin typeface="Cambria Math" panose="02040503050406030204" pitchFamily="18" charset="0"/>
                          </a:rPr>
                          <m:t>𝑛</m:t>
                        </m:r>
                        <m:r>
                          <a:rPr kumimoji="1" lang="en-US" altLang="zh-TW" sz="2400" b="0" i="1" smtClean="0">
                            <a:latin typeface="Cambria Math" panose="02040503050406030204" pitchFamily="18" charset="0"/>
                          </a:rPr>
                          <m:t>−1</m:t>
                        </m:r>
                      </m:sub>
                    </m:sSub>
                    <m:d>
                      <m:dPr>
                        <m:ctrlPr>
                          <a:rPr kumimoji="1" lang="en-US" altLang="zh-TW" sz="2400" b="0" i="1" smtClean="0">
                            <a:latin typeface="Cambria Math" panose="02040503050406030204" pitchFamily="18" charset="0"/>
                          </a:rPr>
                        </m:ctrlPr>
                      </m:dPr>
                      <m:e>
                        <m:r>
                          <a:rPr kumimoji="1" lang="en-US" altLang="zh-TW" sz="2400" b="0" i="1" smtClean="0">
                            <a:latin typeface="Cambria Math" panose="02040503050406030204" pitchFamily="18" charset="0"/>
                          </a:rPr>
                          <m:t>𝑥</m:t>
                        </m:r>
                      </m:e>
                    </m:d>
                    <m:r>
                      <a:rPr kumimoji="1" lang="en-US" altLang="zh-TW" sz="2400" b="0" i="1" smtClean="0">
                        <a:latin typeface="Cambria Math" panose="02040503050406030204" pitchFamily="18" charset="0"/>
                      </a:rPr>
                      <m:t>−</m:t>
                    </m:r>
                    <m:sSub>
                      <m:sSubPr>
                        <m:ctrlPr>
                          <a:rPr kumimoji="1" lang="en-US" altLang="zh-TW" sz="2400" i="1">
                            <a:latin typeface="Cambria Math" panose="02040503050406030204" pitchFamily="18" charset="0"/>
                          </a:rPr>
                        </m:ctrlPr>
                      </m:sSubPr>
                      <m:e>
                        <m:r>
                          <a:rPr kumimoji="1" lang="en-US" altLang="zh-TW" sz="2400" i="1">
                            <a:latin typeface="Cambria Math" panose="02040503050406030204" pitchFamily="18" charset="0"/>
                          </a:rPr>
                          <m:t>𝑇</m:t>
                        </m:r>
                      </m:e>
                      <m:sub>
                        <m:r>
                          <a:rPr kumimoji="1" lang="en-US" altLang="zh-TW" sz="2400" i="1">
                            <a:latin typeface="Cambria Math" panose="02040503050406030204" pitchFamily="18" charset="0"/>
                          </a:rPr>
                          <m:t>𝑛</m:t>
                        </m:r>
                        <m:r>
                          <a:rPr kumimoji="1" lang="en-US" altLang="zh-TW" sz="2400" i="1">
                            <a:latin typeface="Cambria Math" panose="02040503050406030204" pitchFamily="18" charset="0"/>
                          </a:rPr>
                          <m:t>−1</m:t>
                        </m:r>
                      </m:sub>
                    </m:sSub>
                    <m:d>
                      <m:dPr>
                        <m:ctrlPr>
                          <a:rPr kumimoji="1" lang="en-US" altLang="zh-TW" sz="2400" i="1">
                            <a:latin typeface="Cambria Math" panose="02040503050406030204" pitchFamily="18" charset="0"/>
                          </a:rPr>
                        </m:ctrlPr>
                      </m:dPr>
                      <m:e>
                        <m:r>
                          <a:rPr kumimoji="1" lang="en-US" altLang="zh-TW" sz="2400" i="1">
                            <a:latin typeface="Cambria Math" panose="02040503050406030204" pitchFamily="18" charset="0"/>
                          </a:rPr>
                          <m:t>𝑥</m:t>
                        </m:r>
                      </m:e>
                    </m:d>
                  </m:oMath>
                </a14:m>
                <a:endParaRPr kumimoji="1" lang="en-US" altLang="zh-TW" sz="2400" dirty="0"/>
              </a:p>
              <a:p>
                <a:pPr algn="just"/>
                <a:endParaRPr kumimoji="1" lang="en-US" altLang="zh-TW" sz="2400" dirty="0"/>
              </a:p>
              <a:p>
                <a:pPr algn="just"/>
                <a:r>
                  <a:rPr kumimoji="1" lang="en-US" altLang="zh-TW" sz="2400" dirty="0"/>
                  <a:t>(c) </a:t>
                </a:r>
                <a14:m>
                  <m:oMath xmlns:m="http://schemas.openxmlformats.org/officeDocument/2006/math">
                    <m:sSub>
                      <m:sSubPr>
                        <m:ctrlPr>
                          <a:rPr kumimoji="1" lang="en-US" altLang="zh-TW" sz="2400" i="1">
                            <a:latin typeface="Cambria Math" panose="02040503050406030204" pitchFamily="18" charset="0"/>
                          </a:rPr>
                        </m:ctrlPr>
                      </m:sSubPr>
                      <m:e>
                        <m:r>
                          <a:rPr kumimoji="1" lang="en-US" altLang="zh-TW" sz="2400" i="1">
                            <a:latin typeface="Cambria Math" panose="02040503050406030204" pitchFamily="18" charset="0"/>
                          </a:rPr>
                          <m:t>𝑇</m:t>
                        </m:r>
                      </m:e>
                      <m:sub>
                        <m:r>
                          <a:rPr kumimoji="1" lang="en-US" altLang="zh-TW" sz="2400" i="1">
                            <a:latin typeface="Cambria Math" panose="02040503050406030204" pitchFamily="18" charset="0"/>
                          </a:rPr>
                          <m:t>𝑛</m:t>
                        </m:r>
                        <m:r>
                          <a:rPr kumimoji="1" lang="en-US" altLang="zh-TW" sz="2400" i="1">
                            <a:latin typeface="Cambria Math" panose="02040503050406030204" pitchFamily="18" charset="0"/>
                          </a:rPr>
                          <m:t>+1</m:t>
                        </m:r>
                      </m:sub>
                    </m:sSub>
                    <m:d>
                      <m:dPr>
                        <m:ctrlPr>
                          <a:rPr kumimoji="1" lang="en-US" altLang="zh-TW" sz="2400" i="1">
                            <a:latin typeface="Cambria Math" panose="02040503050406030204" pitchFamily="18" charset="0"/>
                          </a:rPr>
                        </m:ctrlPr>
                      </m:dPr>
                      <m:e>
                        <m:r>
                          <a:rPr kumimoji="1" lang="en-US" altLang="zh-TW" sz="2400" i="1">
                            <a:latin typeface="Cambria Math" panose="02040503050406030204" pitchFamily="18" charset="0"/>
                          </a:rPr>
                          <m:t>𝑥</m:t>
                        </m:r>
                      </m:e>
                    </m:d>
                    <m:r>
                      <a:rPr kumimoji="1" lang="en-US" altLang="zh-TW" sz="2400" i="1">
                        <a:latin typeface="Cambria Math" panose="02040503050406030204" pitchFamily="18" charset="0"/>
                      </a:rPr>
                      <m:t>=</m:t>
                    </m:r>
                    <m:r>
                      <a:rPr kumimoji="1" lang="en-US" altLang="zh-TW" sz="2400" b="0" i="1" smtClean="0">
                        <a:latin typeface="Cambria Math" panose="02040503050406030204" pitchFamily="18" charset="0"/>
                      </a:rPr>
                      <m:t>2</m:t>
                    </m:r>
                    <m:r>
                      <a:rPr kumimoji="1" lang="en-US" altLang="zh-TW" sz="2400" b="0" i="1" smtClean="0">
                        <a:latin typeface="Cambria Math" panose="02040503050406030204" pitchFamily="18" charset="0"/>
                      </a:rPr>
                      <m:t>𝑥</m:t>
                    </m:r>
                    <m:sSub>
                      <m:sSubPr>
                        <m:ctrlPr>
                          <a:rPr kumimoji="1" lang="en-US" altLang="zh-TW" sz="2400" b="0" i="1" smtClean="0">
                            <a:latin typeface="Cambria Math" panose="02040503050406030204" pitchFamily="18" charset="0"/>
                          </a:rPr>
                        </m:ctrlPr>
                      </m:sSubPr>
                      <m:e>
                        <m:r>
                          <a:rPr kumimoji="1" lang="en-US" altLang="zh-TW" sz="2400" b="0" i="1" smtClean="0">
                            <a:latin typeface="Cambria Math" panose="02040503050406030204" pitchFamily="18" charset="0"/>
                          </a:rPr>
                          <m:t>𝑇</m:t>
                        </m:r>
                      </m:e>
                      <m:sub>
                        <m:r>
                          <a:rPr kumimoji="1" lang="en-US" altLang="zh-TW" sz="2400" b="0" i="1" smtClean="0">
                            <a:latin typeface="Cambria Math" panose="02040503050406030204" pitchFamily="18" charset="0"/>
                          </a:rPr>
                          <m:t>𝑛</m:t>
                        </m:r>
                      </m:sub>
                    </m:sSub>
                    <m:d>
                      <m:dPr>
                        <m:ctrlPr>
                          <a:rPr kumimoji="1" lang="en-US" altLang="zh-TW" sz="2400" b="0" i="1" smtClean="0">
                            <a:latin typeface="Cambria Math" panose="02040503050406030204" pitchFamily="18" charset="0"/>
                          </a:rPr>
                        </m:ctrlPr>
                      </m:dPr>
                      <m:e>
                        <m:r>
                          <a:rPr kumimoji="1" lang="en-US" altLang="zh-TW" sz="2400" b="0" i="1" smtClean="0">
                            <a:latin typeface="Cambria Math" panose="02040503050406030204" pitchFamily="18" charset="0"/>
                          </a:rPr>
                          <m:t>𝑥</m:t>
                        </m:r>
                      </m:e>
                    </m:d>
                    <m:r>
                      <a:rPr kumimoji="1" lang="en-US" altLang="zh-TW" sz="2400" b="0" i="1" smtClean="0">
                        <a:latin typeface="Cambria Math" panose="02040503050406030204" pitchFamily="18" charset="0"/>
                      </a:rPr>
                      <m:t>−</m:t>
                    </m:r>
                    <m:sSub>
                      <m:sSubPr>
                        <m:ctrlPr>
                          <a:rPr kumimoji="1" lang="en-US" altLang="zh-TW" sz="2400" b="0" i="1" smtClean="0">
                            <a:latin typeface="Cambria Math" panose="02040503050406030204" pitchFamily="18" charset="0"/>
                          </a:rPr>
                        </m:ctrlPr>
                      </m:sSubPr>
                      <m:e>
                        <m:r>
                          <a:rPr kumimoji="1" lang="en-US" altLang="zh-TW" sz="2400" b="0" i="1" smtClean="0">
                            <a:latin typeface="Cambria Math" panose="02040503050406030204" pitchFamily="18" charset="0"/>
                          </a:rPr>
                          <m:t>𝑇</m:t>
                        </m:r>
                      </m:e>
                      <m:sub>
                        <m:r>
                          <a:rPr kumimoji="1" lang="en-US" altLang="zh-TW" sz="2400" b="0" i="1" smtClean="0">
                            <a:latin typeface="Cambria Math" panose="02040503050406030204" pitchFamily="18" charset="0"/>
                          </a:rPr>
                          <m:t>𝑛</m:t>
                        </m:r>
                        <m:r>
                          <a:rPr kumimoji="1" lang="en-US" altLang="zh-TW" sz="2400" b="0" i="1" smtClean="0">
                            <a:latin typeface="Cambria Math" panose="02040503050406030204" pitchFamily="18" charset="0"/>
                          </a:rPr>
                          <m:t>−1</m:t>
                        </m:r>
                      </m:sub>
                    </m:sSub>
                    <m:r>
                      <a:rPr kumimoji="1" lang="en-US" altLang="zh-TW" sz="2400" b="0" i="1" smtClean="0">
                        <a:latin typeface="Cambria Math" panose="02040503050406030204" pitchFamily="18" charset="0"/>
                      </a:rPr>
                      <m:t>(</m:t>
                    </m:r>
                    <m:r>
                      <a:rPr kumimoji="1" lang="en-US" altLang="zh-TW" sz="2400" b="0" i="1" smtClean="0">
                        <a:latin typeface="Cambria Math" panose="02040503050406030204" pitchFamily="18" charset="0"/>
                      </a:rPr>
                      <m:t>𝑥</m:t>
                    </m:r>
                    <m:r>
                      <a:rPr kumimoji="1" lang="en-US" altLang="zh-TW" sz="2400" b="0" i="1" smtClean="0">
                        <a:latin typeface="Cambria Math" panose="02040503050406030204" pitchFamily="18" charset="0"/>
                      </a:rPr>
                      <m:t>)</m:t>
                    </m:r>
                  </m:oMath>
                </a14:m>
                <a:endParaRPr kumimoji="1" lang="en-US" altLang="zh-TW" sz="2400" dirty="0"/>
              </a:p>
              <a:p>
                <a:pPr algn="just"/>
                <a:endParaRPr kumimoji="1" lang="en-US" altLang="zh-TW" sz="2400" dirty="0"/>
              </a:p>
              <a:p>
                <a:pPr algn="just"/>
                <a:r>
                  <a:rPr kumimoji="1" lang="en-US" altLang="zh-TW" sz="2400" dirty="0"/>
                  <a:t>(d) </a:t>
                </a:r>
                <a14:m>
                  <m:oMath xmlns:m="http://schemas.openxmlformats.org/officeDocument/2006/math">
                    <m:sSub>
                      <m:sSubPr>
                        <m:ctrlPr>
                          <a:rPr kumimoji="1" lang="en-US" altLang="zh-TW" sz="2400" b="0" i="1" smtClean="0">
                            <a:latin typeface="Cambria Math" panose="02040503050406030204" pitchFamily="18" charset="0"/>
                          </a:rPr>
                        </m:ctrlPr>
                      </m:sSubPr>
                      <m:e>
                        <m:r>
                          <a:rPr kumimoji="1" lang="en-US" altLang="zh-TW" sz="2400" b="0" i="1" smtClean="0">
                            <a:latin typeface="Cambria Math" panose="02040503050406030204" pitchFamily="18" charset="0"/>
                          </a:rPr>
                          <m:t>𝑇</m:t>
                        </m:r>
                      </m:e>
                      <m:sub>
                        <m:r>
                          <a:rPr kumimoji="1" lang="en-US" altLang="zh-TW" sz="2400" b="0" i="1" smtClean="0">
                            <a:latin typeface="Cambria Math" panose="02040503050406030204" pitchFamily="18" charset="0"/>
                          </a:rPr>
                          <m:t>𝑛</m:t>
                        </m:r>
                      </m:sub>
                    </m:sSub>
                    <m:d>
                      <m:dPr>
                        <m:ctrlPr>
                          <a:rPr kumimoji="1" lang="en-US" altLang="zh-TW" sz="2400" b="0" i="1" smtClean="0">
                            <a:latin typeface="Cambria Math" panose="02040503050406030204" pitchFamily="18" charset="0"/>
                          </a:rPr>
                        </m:ctrlPr>
                      </m:dPr>
                      <m:e>
                        <m:r>
                          <a:rPr kumimoji="1" lang="en-US" altLang="zh-TW" sz="2400" b="0" i="1" smtClean="0">
                            <a:latin typeface="Cambria Math" panose="02040503050406030204" pitchFamily="18" charset="0"/>
                          </a:rPr>
                          <m:t>𝑥</m:t>
                        </m:r>
                      </m:e>
                    </m:d>
                    <m:r>
                      <a:rPr kumimoji="1" lang="en-US" altLang="zh-TW" sz="2400" b="0" i="1" smtClean="0">
                        <a:latin typeface="Cambria Math" panose="02040503050406030204" pitchFamily="18" charset="0"/>
                      </a:rPr>
                      <m:t>=</m:t>
                    </m:r>
                    <m:nary>
                      <m:naryPr>
                        <m:chr m:val="∑"/>
                        <m:supHide m:val="on"/>
                        <m:ctrlPr>
                          <a:rPr kumimoji="1" lang="en-US" altLang="zh-TW" sz="2400" b="0" i="1" smtClean="0">
                            <a:latin typeface="Cambria Math" panose="02040503050406030204" pitchFamily="18" charset="0"/>
                          </a:rPr>
                        </m:ctrlPr>
                      </m:naryPr>
                      <m:sub>
                        <m:r>
                          <m:rPr>
                            <m:brk m:alnAt="7"/>
                          </m:rPr>
                          <a:rPr kumimoji="1" lang="en-US" altLang="zh-TW" sz="2400" b="0" i="1" smtClean="0">
                            <a:latin typeface="Cambria Math" panose="02040503050406030204" pitchFamily="18" charset="0"/>
                          </a:rPr>
                          <m:t>𝑘</m:t>
                        </m:r>
                        <m:r>
                          <a:rPr kumimoji="1" lang="en-US" altLang="zh-TW" sz="2400" b="0" i="1" smtClean="0">
                            <a:latin typeface="Cambria Math" panose="02040503050406030204" pitchFamily="18" charset="0"/>
                          </a:rPr>
                          <m:t>=0,2,4,…</m:t>
                        </m:r>
                      </m:sub>
                      <m:sup/>
                      <m:e>
                        <m:sSup>
                          <m:sSupPr>
                            <m:ctrlPr>
                              <a:rPr kumimoji="1" lang="en-US" altLang="zh-TW" sz="2400" b="0" i="1" smtClean="0">
                                <a:latin typeface="Cambria Math" panose="02040503050406030204" pitchFamily="18" charset="0"/>
                              </a:rPr>
                            </m:ctrlPr>
                          </m:sSupPr>
                          <m:e>
                            <m:d>
                              <m:dPr>
                                <m:ctrlPr>
                                  <a:rPr kumimoji="1" lang="en-US" altLang="zh-TW" sz="2400" b="0" i="1" smtClean="0">
                                    <a:latin typeface="Cambria Math" panose="02040503050406030204" pitchFamily="18" charset="0"/>
                                  </a:rPr>
                                </m:ctrlPr>
                              </m:dPr>
                              <m:e>
                                <m:r>
                                  <a:rPr kumimoji="1" lang="en-US" altLang="zh-TW" sz="2400" b="0" i="1" smtClean="0">
                                    <a:latin typeface="Cambria Math" panose="02040503050406030204" pitchFamily="18" charset="0"/>
                                  </a:rPr>
                                  <m:t>−1</m:t>
                                </m:r>
                              </m:e>
                            </m:d>
                          </m:e>
                          <m:sup>
                            <m:f>
                              <m:fPr>
                                <m:ctrlPr>
                                  <a:rPr kumimoji="1" lang="en-US" altLang="zh-TW" sz="2400" b="0" i="1" smtClean="0">
                                    <a:latin typeface="Cambria Math" panose="02040503050406030204" pitchFamily="18" charset="0"/>
                                  </a:rPr>
                                </m:ctrlPr>
                              </m:fPr>
                              <m:num>
                                <m:r>
                                  <a:rPr kumimoji="1" lang="en-US" altLang="zh-TW" sz="2400" b="0" i="1" smtClean="0">
                                    <a:latin typeface="Cambria Math" panose="02040503050406030204" pitchFamily="18" charset="0"/>
                                  </a:rPr>
                                  <m:t>𝑘</m:t>
                                </m:r>
                              </m:num>
                              <m:den>
                                <m:r>
                                  <a:rPr kumimoji="1" lang="en-US" altLang="zh-TW" sz="2400" b="0" i="1" smtClean="0">
                                    <a:latin typeface="Cambria Math" panose="02040503050406030204" pitchFamily="18" charset="0"/>
                                  </a:rPr>
                                  <m:t>2</m:t>
                                </m:r>
                              </m:den>
                            </m:f>
                          </m:sup>
                        </m:sSup>
                        <m:d>
                          <m:dPr>
                            <m:ctrlPr>
                              <a:rPr kumimoji="1" lang="en-US" altLang="zh-TW" sz="2400" b="0" i="1" smtClean="0">
                                <a:latin typeface="Cambria Math" panose="02040503050406030204" pitchFamily="18" charset="0"/>
                              </a:rPr>
                            </m:ctrlPr>
                          </m:dPr>
                          <m:e>
                            <m:m>
                              <m:mPr>
                                <m:mcs>
                                  <m:mc>
                                    <m:mcPr>
                                      <m:count m:val="1"/>
                                      <m:mcJc m:val="center"/>
                                    </m:mcPr>
                                  </m:mc>
                                </m:mcs>
                                <m:ctrlPr>
                                  <a:rPr kumimoji="1" lang="en-US" altLang="zh-TW" sz="2400" b="0" i="1" smtClean="0">
                                    <a:latin typeface="Cambria Math" panose="02040503050406030204" pitchFamily="18" charset="0"/>
                                  </a:rPr>
                                </m:ctrlPr>
                              </m:mPr>
                              <m:mr>
                                <m:e>
                                  <m:r>
                                    <m:rPr>
                                      <m:brk m:alnAt="7"/>
                                    </m:rPr>
                                    <a:rPr kumimoji="1" lang="en-US" altLang="zh-TW" sz="2400" b="0" i="1" smtClean="0">
                                      <a:latin typeface="Cambria Math" panose="02040503050406030204" pitchFamily="18" charset="0"/>
                                    </a:rPr>
                                    <m:t>𝑛</m:t>
                                  </m:r>
                                </m:e>
                              </m:mr>
                              <m:mr>
                                <m:e>
                                  <m:r>
                                    <a:rPr kumimoji="1" lang="en-US" altLang="zh-TW" sz="2400" b="0" i="1" smtClean="0">
                                      <a:latin typeface="Cambria Math" panose="02040503050406030204" pitchFamily="18" charset="0"/>
                                    </a:rPr>
                                    <m:t>𝑘</m:t>
                                  </m:r>
                                </m:e>
                              </m:mr>
                            </m:m>
                          </m:e>
                        </m:d>
                      </m:e>
                    </m:nary>
                    <m:sSub>
                      <m:sSubPr>
                        <m:ctrlPr>
                          <a:rPr kumimoji="1" lang="en-US" altLang="zh-TW" sz="2400" b="0" i="1" smtClean="0">
                            <a:latin typeface="Cambria Math" panose="02040503050406030204" pitchFamily="18" charset="0"/>
                          </a:rPr>
                        </m:ctrlPr>
                      </m:sSubPr>
                      <m:e>
                        <m:r>
                          <a:rPr kumimoji="1" lang="en-US" altLang="zh-TW" sz="2400" b="0" i="1" smtClean="0">
                            <a:latin typeface="Cambria Math" panose="02040503050406030204" pitchFamily="18" charset="0"/>
                          </a:rPr>
                          <m:t>𝑇</m:t>
                        </m:r>
                      </m:e>
                      <m:sub>
                        <m:r>
                          <a:rPr kumimoji="1" lang="en-US" altLang="zh-TW" sz="2400" b="0" i="1" smtClean="0">
                            <a:latin typeface="Cambria Math" panose="02040503050406030204" pitchFamily="18" charset="0"/>
                          </a:rPr>
                          <m:t>𝑛</m:t>
                        </m:r>
                        <m:r>
                          <a:rPr kumimoji="1" lang="en-US" altLang="zh-TW" sz="2400" b="0" i="1" smtClean="0">
                            <a:latin typeface="Cambria Math" panose="02040503050406030204" pitchFamily="18" charset="0"/>
                          </a:rPr>
                          <m:t>−</m:t>
                        </m:r>
                        <m:r>
                          <a:rPr kumimoji="1" lang="en-US" altLang="zh-TW" sz="2400" b="0" i="1" smtClean="0">
                            <a:latin typeface="Cambria Math" panose="02040503050406030204" pitchFamily="18" charset="0"/>
                          </a:rPr>
                          <m:t>𝑘</m:t>
                        </m:r>
                      </m:sub>
                    </m:sSub>
                    <m:d>
                      <m:dPr>
                        <m:ctrlPr>
                          <a:rPr kumimoji="1" lang="en-US" altLang="zh-TW" sz="2400" b="0" i="1" smtClean="0">
                            <a:latin typeface="Cambria Math" panose="02040503050406030204" pitchFamily="18" charset="0"/>
                          </a:rPr>
                        </m:ctrlPr>
                      </m:dPr>
                      <m:e>
                        <m:r>
                          <a:rPr kumimoji="1" lang="en-US" altLang="zh-TW" sz="2400" b="0" i="1" smtClean="0">
                            <a:latin typeface="Cambria Math" panose="02040503050406030204" pitchFamily="18" charset="0"/>
                          </a:rPr>
                          <m:t>𝑥</m:t>
                        </m:r>
                      </m:e>
                    </m:d>
                    <m:sSup>
                      <m:sSupPr>
                        <m:ctrlPr>
                          <a:rPr kumimoji="1" lang="en-US" altLang="zh-TW" sz="2400" b="0" i="1" smtClean="0">
                            <a:latin typeface="Cambria Math" panose="02040503050406030204" pitchFamily="18" charset="0"/>
                          </a:rPr>
                        </m:ctrlPr>
                      </m:sSupPr>
                      <m:e>
                        <m:d>
                          <m:dPr>
                            <m:ctrlPr>
                              <a:rPr kumimoji="1" lang="en-US" altLang="zh-TW" sz="2400" b="0" i="1" smtClean="0">
                                <a:latin typeface="Cambria Math" panose="02040503050406030204" pitchFamily="18" charset="0"/>
                              </a:rPr>
                            </m:ctrlPr>
                          </m:dPr>
                          <m:e>
                            <m:r>
                              <a:rPr kumimoji="1" lang="en-US" altLang="zh-TW" sz="2400" b="0" i="1" smtClean="0">
                                <a:latin typeface="Cambria Math" panose="02040503050406030204" pitchFamily="18" charset="0"/>
                              </a:rPr>
                              <m:t>1−</m:t>
                            </m:r>
                            <m:sSup>
                              <m:sSupPr>
                                <m:ctrlPr>
                                  <a:rPr kumimoji="1" lang="en-US" altLang="zh-TW" sz="2400" b="0" i="1" smtClean="0">
                                    <a:latin typeface="Cambria Math" panose="02040503050406030204" pitchFamily="18" charset="0"/>
                                  </a:rPr>
                                </m:ctrlPr>
                              </m:sSupPr>
                              <m:e>
                                <m:r>
                                  <a:rPr kumimoji="1" lang="en-US" altLang="zh-TW" sz="2400" b="0" i="1" smtClean="0">
                                    <a:latin typeface="Cambria Math" panose="02040503050406030204" pitchFamily="18" charset="0"/>
                                  </a:rPr>
                                  <m:t>𝑥</m:t>
                                </m:r>
                              </m:e>
                              <m:sup>
                                <m:r>
                                  <a:rPr kumimoji="1" lang="en-US" altLang="zh-TW" sz="2400" b="0" i="1" smtClean="0">
                                    <a:latin typeface="Cambria Math" panose="02040503050406030204" pitchFamily="18" charset="0"/>
                                  </a:rPr>
                                  <m:t>2</m:t>
                                </m:r>
                              </m:sup>
                            </m:sSup>
                          </m:e>
                        </m:d>
                      </m:e>
                      <m:sup>
                        <m:f>
                          <m:fPr>
                            <m:ctrlPr>
                              <a:rPr kumimoji="1" lang="en-US" altLang="zh-TW" sz="2400" b="0" i="1" smtClean="0">
                                <a:latin typeface="Cambria Math" panose="02040503050406030204" pitchFamily="18" charset="0"/>
                              </a:rPr>
                            </m:ctrlPr>
                          </m:fPr>
                          <m:num>
                            <m:r>
                              <a:rPr kumimoji="1" lang="en-US" altLang="zh-TW" sz="2400" b="0" i="1" smtClean="0">
                                <a:latin typeface="Cambria Math" panose="02040503050406030204" pitchFamily="18" charset="0"/>
                              </a:rPr>
                              <m:t>𝑘</m:t>
                            </m:r>
                          </m:num>
                          <m:den>
                            <m:r>
                              <a:rPr kumimoji="1" lang="en-US" altLang="zh-TW" sz="2400" b="0" i="1" smtClean="0">
                                <a:latin typeface="Cambria Math" panose="02040503050406030204" pitchFamily="18" charset="0"/>
                              </a:rPr>
                              <m:t>2</m:t>
                            </m:r>
                          </m:den>
                        </m:f>
                      </m:sup>
                    </m:sSup>
                  </m:oMath>
                </a14:m>
                <a:r>
                  <a:rPr kumimoji="1" lang="en-US" altLang="zh-TW" sz="2400" dirty="0"/>
                  <a:t>.</a:t>
                </a:r>
              </a:p>
              <a:p>
                <a:pPr algn="just"/>
                <a:endParaRPr kumimoji="1" lang="zh-TW" altLang="en-US" sz="2400" dirty="0"/>
              </a:p>
            </p:txBody>
          </p:sp>
        </mc:Choice>
        <mc:Fallback xmlns="">
          <p:sp>
            <p:nvSpPr>
              <p:cNvPr id="2" name="文字方塊 1">
                <a:extLst>
                  <a:ext uri="{FF2B5EF4-FFF2-40B4-BE49-F238E27FC236}">
                    <a16:creationId xmlns:a16="http://schemas.microsoft.com/office/drawing/2014/main" id="{90C3B2FD-46B7-554E-A03D-AE5033A6CB0A}"/>
                  </a:ext>
                </a:extLst>
              </p:cNvPr>
              <p:cNvSpPr txBox="1">
                <a:spLocks noRot="1" noChangeAspect="1" noMove="1" noResize="1" noEditPoints="1" noAdjustHandles="1" noChangeArrowheads="1" noChangeShapeType="1" noTextEdit="1"/>
              </p:cNvSpPr>
              <p:nvPr/>
            </p:nvSpPr>
            <p:spPr>
              <a:xfrm>
                <a:off x="627528" y="950258"/>
                <a:ext cx="11080377" cy="5169620"/>
              </a:xfrm>
              <a:prstGeom prst="rect">
                <a:avLst/>
              </a:prstGeom>
              <a:blipFill>
                <a:blip r:embed="rId3"/>
                <a:stretch>
                  <a:fillRect l="-801" t="-735" r="-801" b="-710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620222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88D2F8B6-C81C-4142-8F41-6ABAC4218B2F}"/>
                  </a:ext>
                </a:extLst>
              </p:cNvPr>
              <p:cNvSpPr txBox="1"/>
              <p:nvPr/>
            </p:nvSpPr>
            <p:spPr>
              <a:xfrm>
                <a:off x="627528" y="950258"/>
                <a:ext cx="4702886" cy="3785652"/>
              </a:xfrm>
              <a:prstGeom prst="rect">
                <a:avLst/>
              </a:prstGeom>
              <a:noFill/>
            </p:spPr>
            <p:txBody>
              <a:bodyPr wrap="square" rtlCol="0">
                <a:spAutoFit/>
              </a:bodyPr>
              <a:lstStyle/>
              <a:p>
                <a:pPr algn="just"/>
                <a:r>
                  <a:rPr kumimoji="1" lang="en-US" altLang="zh-TW" sz="2400" b="1" dirty="0">
                    <a:latin typeface="Calibri" panose="020F0502020204030204" pitchFamily="34" charset="0"/>
                    <a:cs typeface="Calibri" panose="020F0502020204030204" pitchFamily="34" charset="0"/>
                  </a:rPr>
                  <a:t>Question 6 (2 min): </a:t>
                </a:r>
                <a:r>
                  <a:rPr kumimoji="1" lang="en-US" altLang="zh-TW" sz="2400" dirty="0">
                    <a:latin typeface="Calibri" panose="020F0502020204030204" pitchFamily="34" charset="0"/>
                    <a:cs typeface="Calibri" panose="020F0502020204030204" pitchFamily="34" charset="0"/>
                  </a:rPr>
                  <a:t>To the right, we have an optimal Type 1 low-pass filter which has an equal tolerance </a:t>
                </a:r>
                <a14:m>
                  <m:oMath xmlns:m="http://schemas.openxmlformats.org/officeDocument/2006/math">
                    <m:r>
                      <a:rPr kumimoji="1" lang="en-US" altLang="zh-TW" sz="2400" b="0" i="1" smtClean="0">
                        <a:latin typeface="Cambria Math" panose="02040503050406030204" pitchFamily="18" charset="0"/>
                      </a:rPr>
                      <m:t>𝛿</m:t>
                    </m:r>
                  </m:oMath>
                </a14:m>
                <a:r>
                  <a:rPr kumimoji="1" lang="en-US" altLang="zh-TW" sz="2400" dirty="0">
                    <a:latin typeface="Calibri" panose="020F0502020204030204" pitchFamily="34" charset="0"/>
                    <a:cs typeface="Calibri" panose="020F0502020204030204" pitchFamily="34" charset="0"/>
                  </a:rPr>
                  <a:t> in the passband and the stopband. What is the length of this FIR filter?</a:t>
                </a:r>
              </a:p>
              <a:p>
                <a:pPr algn="just"/>
                <a:endParaRPr kumimoji="1" lang="en-US" altLang="zh-TW" sz="2400" dirty="0">
                  <a:latin typeface="Calibri" panose="020F0502020204030204" pitchFamily="34" charset="0"/>
                  <a:cs typeface="Calibri" panose="020F0502020204030204" pitchFamily="34" charset="0"/>
                </a:endParaRPr>
              </a:p>
              <a:p>
                <a:pPr marL="457200" indent="-457200" algn="just">
                  <a:buAutoNum type="alphaLcParenBoth"/>
                </a:pPr>
                <a:r>
                  <a:rPr kumimoji="1" lang="en-US" altLang="zh-TW" sz="2400" dirty="0">
                    <a:latin typeface="Calibri" panose="020F0502020204030204" pitchFamily="34" charset="0"/>
                    <a:cs typeface="Calibri" panose="020F0502020204030204" pitchFamily="34" charset="0"/>
                  </a:rPr>
                  <a:t>4</a:t>
                </a:r>
              </a:p>
              <a:p>
                <a:pPr marL="457200" indent="-457200" algn="just">
                  <a:buAutoNum type="alphaLcParenBoth"/>
                </a:pPr>
                <a:r>
                  <a:rPr kumimoji="1" lang="en-US" altLang="zh-TW" sz="2400" dirty="0">
                    <a:latin typeface="Calibri" panose="020F0502020204030204" pitchFamily="34" charset="0"/>
                    <a:cs typeface="Calibri" panose="020F0502020204030204" pitchFamily="34" charset="0"/>
                  </a:rPr>
                  <a:t>5</a:t>
                </a:r>
              </a:p>
              <a:p>
                <a:pPr marL="457200" indent="-457200" algn="just">
                  <a:buAutoNum type="alphaLcParenBoth"/>
                </a:pPr>
                <a:r>
                  <a:rPr kumimoji="1" lang="en-US" altLang="zh-TW" sz="2400" dirty="0">
                    <a:latin typeface="Calibri" panose="020F0502020204030204" pitchFamily="34" charset="0"/>
                    <a:cs typeface="Calibri" panose="020F0502020204030204" pitchFamily="34" charset="0"/>
                  </a:rPr>
                  <a:t>11</a:t>
                </a:r>
              </a:p>
              <a:p>
                <a:pPr marL="457200" indent="-457200" algn="just">
                  <a:buAutoNum type="alphaLcParenBoth"/>
                </a:pPr>
                <a:r>
                  <a:rPr kumimoji="1" lang="en-US" altLang="zh-TW" sz="2400" dirty="0">
                    <a:latin typeface="Calibri" panose="020F0502020204030204" pitchFamily="34" charset="0"/>
                    <a:cs typeface="Calibri" panose="020F0502020204030204" pitchFamily="34" charset="0"/>
                  </a:rPr>
                  <a:t>None of the above</a:t>
                </a:r>
                <a:endParaRPr kumimoji="1" lang="zh-TW" altLang="en-US" sz="2400" dirty="0">
                  <a:latin typeface="Calibri" panose="020F0502020204030204" pitchFamily="34" charset="0"/>
                  <a:cs typeface="Calibri" panose="020F0502020204030204" pitchFamily="34" charset="0"/>
                </a:endParaRPr>
              </a:p>
            </p:txBody>
          </p:sp>
        </mc:Choice>
        <mc:Fallback xmlns="">
          <p:sp>
            <p:nvSpPr>
              <p:cNvPr id="2" name="文字方塊 1">
                <a:extLst>
                  <a:ext uri="{FF2B5EF4-FFF2-40B4-BE49-F238E27FC236}">
                    <a16:creationId xmlns:a16="http://schemas.microsoft.com/office/drawing/2014/main" id="{88D2F8B6-C81C-4142-8F41-6ABAC4218B2F}"/>
                  </a:ext>
                </a:extLst>
              </p:cNvPr>
              <p:cNvSpPr txBox="1">
                <a:spLocks noRot="1" noChangeAspect="1" noMove="1" noResize="1" noEditPoints="1" noAdjustHandles="1" noChangeArrowheads="1" noChangeShapeType="1" noTextEdit="1"/>
              </p:cNvSpPr>
              <p:nvPr/>
            </p:nvSpPr>
            <p:spPr>
              <a:xfrm>
                <a:off x="627528" y="950258"/>
                <a:ext cx="4702886" cy="3785652"/>
              </a:xfrm>
              <a:prstGeom prst="rect">
                <a:avLst/>
              </a:prstGeom>
              <a:blipFill>
                <a:blip r:embed="rId3"/>
                <a:stretch>
                  <a:fillRect l="-1882" t="-1003" r="-1882" b="-2676"/>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F44A1F26-7E39-BB4C-918B-E224582892F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330414" y="819485"/>
            <a:ext cx="6861586" cy="4294531"/>
          </a:xfrm>
          <a:prstGeom prst="rect">
            <a:avLst/>
          </a:prstGeom>
        </p:spPr>
      </p:pic>
    </p:spTree>
    <p:extLst>
      <p:ext uri="{BB962C8B-B14F-4D97-AF65-F5344CB8AC3E}">
        <p14:creationId xmlns:p14="http://schemas.microsoft.com/office/powerpoint/2010/main" val="1196895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93539140-318F-E549-9B8C-31B2CBC7288C}"/>
                  </a:ext>
                </a:extLst>
              </p:cNvPr>
              <p:cNvSpPr txBox="1"/>
              <p:nvPr/>
            </p:nvSpPr>
            <p:spPr>
              <a:xfrm>
                <a:off x="627527" y="950258"/>
                <a:ext cx="11044519" cy="1200329"/>
              </a:xfrm>
              <a:prstGeom prst="rect">
                <a:avLst/>
              </a:prstGeom>
              <a:noFill/>
            </p:spPr>
            <p:txBody>
              <a:bodyPr wrap="square" rtlCol="0">
                <a:spAutoFit/>
              </a:bodyPr>
              <a:lstStyle/>
              <a:p>
                <a:pPr algn="just"/>
                <a:r>
                  <a:rPr kumimoji="1" lang="en-US" altLang="zh-TW" sz="2400" b="1" dirty="0">
                    <a:latin typeface="Calibri" panose="020F0502020204030204" pitchFamily="34" charset="0"/>
                    <a:cs typeface="Calibri" panose="020F0502020204030204" pitchFamily="34" charset="0"/>
                  </a:rPr>
                  <a:t>Question 7 (2 min): </a:t>
                </a:r>
                <a:r>
                  <a:rPr kumimoji="1" lang="en-US" altLang="zh-TW" sz="2400" dirty="0">
                    <a:latin typeface="Calibri" panose="020F0502020204030204" pitchFamily="34" charset="0"/>
                    <a:cs typeface="Calibri" panose="020F0502020204030204" pitchFamily="34" charset="0"/>
                  </a:rPr>
                  <a:t>Continuing from Q6, define </a:t>
                </a:r>
                <a14:m>
                  <m:oMath xmlns:m="http://schemas.openxmlformats.org/officeDocument/2006/math">
                    <m:r>
                      <a:rPr kumimoji="1" lang="en-US" altLang="zh-TW" sz="2400" b="0" i="1" smtClean="0">
                        <a:latin typeface="Cambria Math" panose="02040503050406030204" pitchFamily="18" charset="0"/>
                        <a:cs typeface="Calibri" panose="020F0502020204030204" pitchFamily="34" charset="0"/>
                      </a:rPr>
                      <m:t>𝑆</m:t>
                    </m:r>
                    <m:r>
                      <a:rPr kumimoji="1" lang="en-US" altLang="zh-TW" sz="2400" b="0" i="1" smtClean="0">
                        <a:latin typeface="Cambria Math" panose="02040503050406030204" pitchFamily="18" charset="0"/>
                        <a:cs typeface="Calibri" panose="020F0502020204030204" pitchFamily="34" charset="0"/>
                      </a:rPr>
                      <m:t>=</m:t>
                    </m:r>
                    <m:d>
                      <m:dPr>
                        <m:begChr m:val="["/>
                        <m:endChr m:val="]"/>
                        <m:ctrlPr>
                          <a:rPr kumimoji="1" lang="en-US" altLang="zh-TW" sz="2400" b="0" i="1" smtClean="0">
                            <a:latin typeface="Cambria Math" panose="02040503050406030204" pitchFamily="18" charset="0"/>
                            <a:cs typeface="Calibri" panose="020F0502020204030204" pitchFamily="34" charset="0"/>
                          </a:rPr>
                        </m:ctrlPr>
                      </m:dPr>
                      <m:e>
                        <m:r>
                          <a:rPr kumimoji="1" lang="en-US" altLang="zh-TW" sz="2400" b="0" i="1" smtClean="0">
                            <a:latin typeface="Cambria Math" panose="02040503050406030204" pitchFamily="18" charset="0"/>
                            <a:cs typeface="Calibri" panose="020F0502020204030204" pitchFamily="34" charset="0"/>
                          </a:rPr>
                          <m:t>0,</m:t>
                        </m:r>
                        <m:r>
                          <a:rPr kumimoji="1" lang="en-US" altLang="zh-TW" sz="2400" b="0" i="1" smtClean="0">
                            <a:latin typeface="Cambria Math" panose="02040503050406030204" pitchFamily="18" charset="0"/>
                            <a:cs typeface="Calibri" panose="020F0502020204030204" pitchFamily="34" charset="0"/>
                          </a:rPr>
                          <m:t>𝜋</m:t>
                        </m:r>
                      </m:e>
                    </m:d>
                    <m:r>
                      <a:rPr kumimoji="1" lang="en-US" altLang="zh-TW" sz="2400" b="0" i="1" smtClean="0">
                        <a:latin typeface="Cambria Math" panose="02040503050406030204" pitchFamily="18" charset="0"/>
                        <a:cs typeface="Calibri" panose="020F0502020204030204" pitchFamily="34" charset="0"/>
                      </a:rPr>
                      <m:t>\</m:t>
                    </m:r>
                    <m:r>
                      <m:rPr>
                        <m:lit/>
                      </m:rPr>
                      <a:rPr kumimoji="1" lang="en-US" altLang="zh-TW" sz="2400" b="0" i="1" smtClean="0">
                        <a:latin typeface="Cambria Math" panose="02040503050406030204" pitchFamily="18" charset="0"/>
                        <a:cs typeface="Calibri" panose="020F0502020204030204" pitchFamily="34" charset="0"/>
                      </a:rPr>
                      <m:t>(</m:t>
                    </m:r>
                    <m:r>
                      <a:rPr kumimoji="1" lang="en-US" altLang="zh-TW" sz="2400" b="0" i="1" smtClean="0">
                        <a:latin typeface="Cambria Math" panose="02040503050406030204" pitchFamily="18" charset="0"/>
                        <a:cs typeface="Calibri" panose="020F0502020204030204" pitchFamily="34" charset="0"/>
                      </a:rPr>
                      <m:t>0.3</m:t>
                    </m:r>
                    <m:r>
                      <a:rPr kumimoji="1" lang="en-US" altLang="zh-TW" sz="2400" b="0" i="1" smtClean="0">
                        <a:latin typeface="Cambria Math" panose="02040503050406030204" pitchFamily="18" charset="0"/>
                        <a:cs typeface="Calibri" panose="020F0502020204030204" pitchFamily="34" charset="0"/>
                      </a:rPr>
                      <m:t>𝜋</m:t>
                    </m:r>
                    <m:r>
                      <a:rPr kumimoji="1" lang="en-US" altLang="zh-TW" sz="2400" b="0" i="1" smtClean="0">
                        <a:latin typeface="Cambria Math" panose="02040503050406030204" pitchFamily="18" charset="0"/>
                        <a:cs typeface="Calibri" panose="020F0502020204030204" pitchFamily="34" charset="0"/>
                      </a:rPr>
                      <m:t>,0.4</m:t>
                    </m:r>
                    <m:r>
                      <a:rPr kumimoji="1" lang="en-US" altLang="zh-TW" sz="2400" b="0" i="1" smtClean="0">
                        <a:latin typeface="Cambria Math" panose="02040503050406030204" pitchFamily="18" charset="0"/>
                        <a:cs typeface="Calibri" panose="020F0502020204030204" pitchFamily="34" charset="0"/>
                      </a:rPr>
                      <m:t>𝜋</m:t>
                    </m:r>
                    <m:r>
                      <a:rPr kumimoji="1" lang="en-US" altLang="zh-TW" sz="2400" b="0" i="1" smtClean="0">
                        <a:latin typeface="Cambria Math" panose="02040503050406030204" pitchFamily="18" charset="0"/>
                        <a:cs typeface="Calibri" panose="020F0502020204030204" pitchFamily="34" charset="0"/>
                      </a:rPr>
                      <m:t>).</m:t>
                    </m:r>
                  </m:oMath>
                </a14:m>
                <a:r>
                  <a:rPr kumimoji="1" lang="en-US" altLang="zh-TW" sz="2400" dirty="0">
                    <a:latin typeface="Calibri" panose="020F0502020204030204" pitchFamily="34" charset="0"/>
                    <a:cs typeface="Calibri" panose="020F0502020204030204" pitchFamily="34" charset="0"/>
                  </a:rPr>
                  <a:t> Also, define </a:t>
                </a:r>
                <a14:m>
                  <m:oMath xmlns:m="http://schemas.openxmlformats.org/officeDocument/2006/math">
                    <m:r>
                      <a:rPr kumimoji="1" lang="en-US" altLang="zh-TW" sz="2400" b="0" i="1" smtClean="0">
                        <a:latin typeface="Cambria Math" panose="02040503050406030204" pitchFamily="18" charset="0"/>
                        <a:cs typeface="Calibri" panose="020F0502020204030204" pitchFamily="34" charset="0"/>
                      </a:rPr>
                      <m:t>𝐺</m:t>
                    </m:r>
                    <m:d>
                      <m:dPr>
                        <m:ctrlPr>
                          <a:rPr kumimoji="1" lang="en-US" altLang="zh-TW" sz="2400" b="0" i="1" smtClean="0">
                            <a:latin typeface="Cambria Math" panose="02040503050406030204" pitchFamily="18" charset="0"/>
                            <a:cs typeface="Calibri" panose="020F0502020204030204" pitchFamily="34" charset="0"/>
                          </a:rPr>
                        </m:ctrlPr>
                      </m:dPr>
                      <m:e>
                        <m:r>
                          <a:rPr kumimoji="1" lang="en-US" altLang="zh-TW" sz="2400" b="0" i="1" smtClean="0">
                            <a:latin typeface="Cambria Math" panose="02040503050406030204" pitchFamily="18" charset="0"/>
                            <a:cs typeface="Calibri" panose="020F0502020204030204" pitchFamily="34" charset="0"/>
                          </a:rPr>
                          <m:t>𝜔</m:t>
                        </m:r>
                      </m:e>
                    </m:d>
                    <m:r>
                      <a:rPr kumimoji="1" lang="en-US" altLang="zh-TW" sz="2400" b="0" i="1" smtClean="0">
                        <a:latin typeface="Cambria Math" panose="02040503050406030204" pitchFamily="18" charset="0"/>
                        <a:cs typeface="Calibri" panose="020F0502020204030204" pitchFamily="34" charset="0"/>
                      </a:rPr>
                      <m:t>=1</m:t>
                    </m:r>
                  </m:oMath>
                </a14:m>
                <a:r>
                  <a:rPr kumimoji="1" lang="en-US" altLang="zh-TW" sz="2400" dirty="0">
                    <a:latin typeface="Calibri" panose="020F0502020204030204" pitchFamily="34" charset="0"/>
                    <a:cs typeface="Calibri" panose="020F0502020204030204" pitchFamily="34" charset="0"/>
                  </a:rPr>
                  <a:t> in the passband and 0 in the stopband to be the ideal response. </a:t>
                </a:r>
                <a:br>
                  <a:rPr kumimoji="1" lang="en-US" altLang="zh-TW" sz="2400" dirty="0">
                    <a:latin typeface="Calibri" panose="020F0502020204030204" pitchFamily="34" charset="0"/>
                    <a:cs typeface="Calibri" panose="020F0502020204030204" pitchFamily="34" charset="0"/>
                  </a:rPr>
                </a:br>
                <a:r>
                  <a:rPr kumimoji="1" lang="en-US" altLang="zh-TW" sz="2400" dirty="0">
                    <a:latin typeface="Calibri" panose="020F0502020204030204" pitchFamily="34" charset="0"/>
                    <a:cs typeface="Calibri" panose="020F0502020204030204" pitchFamily="34" charset="0"/>
                  </a:rPr>
                  <a:t>The figure shows the magnitude response of our design. In what sense is it optimal? </a:t>
                </a:r>
              </a:p>
            </p:txBody>
          </p:sp>
        </mc:Choice>
        <mc:Fallback xmlns="">
          <p:sp>
            <p:nvSpPr>
              <p:cNvPr id="2" name="文字方塊 1">
                <a:extLst>
                  <a:ext uri="{FF2B5EF4-FFF2-40B4-BE49-F238E27FC236}">
                    <a16:creationId xmlns:a16="http://schemas.microsoft.com/office/drawing/2014/main" id="{93539140-318F-E549-9B8C-31B2CBC7288C}"/>
                  </a:ext>
                </a:extLst>
              </p:cNvPr>
              <p:cNvSpPr txBox="1">
                <a:spLocks noRot="1" noChangeAspect="1" noMove="1" noResize="1" noEditPoints="1" noAdjustHandles="1" noChangeArrowheads="1" noChangeShapeType="1" noTextEdit="1"/>
              </p:cNvSpPr>
              <p:nvPr/>
            </p:nvSpPr>
            <p:spPr>
              <a:xfrm>
                <a:off x="627527" y="950258"/>
                <a:ext cx="11044519" cy="1200329"/>
              </a:xfrm>
              <a:prstGeom prst="rect">
                <a:avLst/>
              </a:prstGeom>
              <a:blipFill>
                <a:blip r:embed="rId3"/>
                <a:stretch>
                  <a:fillRect l="-804" t="-2105" r="-804" b="-10526"/>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73356616-EC1B-784B-B5CF-27F2938CB74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38683" y="3418220"/>
            <a:ext cx="5001037" cy="3130050"/>
          </a:xfrm>
          <a:prstGeom prst="rect">
            <a:avLst/>
          </a:prstGeom>
        </p:spPr>
      </p:pic>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7E48057F-79E8-5240-8AFD-52E761B9BD8C}"/>
                  </a:ext>
                </a:extLst>
              </p:cNvPr>
              <p:cNvSpPr txBox="1"/>
              <p:nvPr/>
            </p:nvSpPr>
            <p:spPr>
              <a:xfrm>
                <a:off x="627526" y="2812220"/>
                <a:ext cx="6004401" cy="606000"/>
              </a:xfrm>
              <a:prstGeom prst="rect">
                <a:avLst/>
              </a:prstGeom>
              <a:noFill/>
            </p:spPr>
            <p:txBody>
              <a:bodyPr wrap="none" rtlCol="0">
                <a:spAutoFit/>
              </a:bodyPr>
              <a:lstStyle/>
              <a:p>
                <a:r>
                  <a:rPr kumimoji="1" lang="en-US" altLang="zh-TW" sz="2400" b="1" dirty="0"/>
                  <a:t>(a)</a:t>
                </a:r>
                <a:r>
                  <a:rPr kumimoji="1" lang="en-US" altLang="zh-TW" sz="2400" b="0" dirty="0"/>
                  <a:t> </a:t>
                </a:r>
                <a14:m>
                  <m:oMath xmlns:m="http://schemas.openxmlformats.org/officeDocument/2006/math">
                    <m:r>
                      <a:rPr kumimoji="1" lang="en-US" altLang="zh-TW" sz="2400" b="0" i="1" smtClean="0">
                        <a:latin typeface="Cambria Math" panose="02040503050406030204" pitchFamily="18" charset="0"/>
                      </a:rPr>
                      <m:t>h</m:t>
                    </m:r>
                    <m:r>
                      <a:rPr kumimoji="1" lang="en-US" altLang="zh-TW" sz="2400" b="0" i="1" smtClean="0">
                        <a:latin typeface="Cambria Math" panose="02040503050406030204" pitchFamily="18" charset="0"/>
                      </a:rPr>
                      <m:t>[</m:t>
                    </m:r>
                    <m:r>
                      <a:rPr kumimoji="1" lang="en-US" altLang="zh-TW" sz="2400" b="0" i="1" smtClean="0">
                        <a:latin typeface="Cambria Math" panose="02040503050406030204" pitchFamily="18" charset="0"/>
                      </a:rPr>
                      <m:t>𝑛</m:t>
                    </m:r>
                    <m:r>
                      <a:rPr kumimoji="1" lang="en-US" altLang="zh-TW" sz="2400" b="0" i="1" smtClean="0">
                        <a:latin typeface="Cambria Math" panose="02040503050406030204" pitchFamily="18" charset="0"/>
                      </a:rPr>
                      <m:t>]=</m:t>
                    </m:r>
                    <m:func>
                      <m:funcPr>
                        <m:ctrlPr>
                          <a:rPr kumimoji="1" lang="en-US" altLang="zh-TW" sz="2400" b="0" i="1" smtClean="0">
                            <a:latin typeface="Cambria Math" panose="02040503050406030204" pitchFamily="18" charset="0"/>
                          </a:rPr>
                        </m:ctrlPr>
                      </m:funcPr>
                      <m:fName>
                        <m:r>
                          <m:rPr>
                            <m:sty m:val="p"/>
                          </m:rPr>
                          <a:rPr kumimoji="1" lang="en-US" altLang="zh-TW" sz="2400" b="0" i="0" smtClean="0">
                            <a:latin typeface="Cambria Math" panose="02040503050406030204" pitchFamily="18" charset="0"/>
                          </a:rPr>
                          <m:t>arg</m:t>
                        </m:r>
                      </m:fName>
                      <m:e>
                        <m:func>
                          <m:funcPr>
                            <m:ctrlPr>
                              <a:rPr kumimoji="1" lang="en-US" altLang="zh-TW" sz="2400" i="1">
                                <a:latin typeface="Cambria Math" panose="02040503050406030204" pitchFamily="18" charset="0"/>
                              </a:rPr>
                            </m:ctrlPr>
                          </m:funcPr>
                          <m:fName>
                            <m:limLow>
                              <m:limLowPr>
                                <m:ctrlPr>
                                  <a:rPr kumimoji="1" lang="en-US" altLang="zh-TW" sz="2400" i="1">
                                    <a:latin typeface="Cambria Math" panose="02040503050406030204" pitchFamily="18" charset="0"/>
                                  </a:rPr>
                                </m:ctrlPr>
                              </m:limLowPr>
                              <m:e>
                                <m:r>
                                  <m:rPr>
                                    <m:sty m:val="p"/>
                                  </m:rPr>
                                  <a:rPr kumimoji="1" lang="en-US" altLang="zh-TW" sz="2400">
                                    <a:latin typeface="Cambria Math" panose="02040503050406030204" pitchFamily="18" charset="0"/>
                                  </a:rPr>
                                  <m:t>min</m:t>
                                </m:r>
                              </m:e>
                              <m:lim/>
                            </m:limLow>
                          </m:fName>
                          <m:e>
                            <m:func>
                              <m:funcPr>
                                <m:ctrlPr>
                                  <a:rPr kumimoji="1" lang="en-US" altLang="zh-TW" sz="2400" i="1" smtClean="0">
                                    <a:latin typeface="Cambria Math" panose="02040503050406030204" pitchFamily="18" charset="0"/>
                                  </a:rPr>
                                </m:ctrlPr>
                              </m:funcPr>
                              <m:fName>
                                <m:limLow>
                                  <m:limLowPr>
                                    <m:ctrlPr>
                                      <a:rPr kumimoji="1" lang="en-US" altLang="zh-TW" sz="2400" i="1" smtClean="0">
                                        <a:latin typeface="Cambria Math" panose="02040503050406030204" pitchFamily="18" charset="0"/>
                                      </a:rPr>
                                    </m:ctrlPr>
                                  </m:limLowPr>
                                  <m:e>
                                    <m:r>
                                      <m:rPr>
                                        <m:sty m:val="p"/>
                                      </m:rPr>
                                      <a:rPr kumimoji="1" lang="en-US" altLang="zh-TW" sz="2400" i="0" smtClean="0">
                                        <a:latin typeface="Cambria Math" panose="02040503050406030204" pitchFamily="18" charset="0"/>
                                      </a:rPr>
                                      <m:t>max</m:t>
                                    </m:r>
                                  </m:e>
                                  <m:lim>
                                    <m:r>
                                      <a:rPr kumimoji="1" lang="en-US" altLang="zh-TW" sz="2400" b="0" i="1" smtClean="0">
                                        <a:latin typeface="Cambria Math" panose="02040503050406030204" pitchFamily="18" charset="0"/>
                                      </a:rPr>
                                      <m:t>𝜔</m:t>
                                    </m:r>
                                    <m:r>
                                      <a:rPr kumimoji="1" lang="en-US" altLang="zh-TW" sz="2400" b="0" i="1" smtClean="0">
                                        <a:latin typeface="Cambria Math" panose="02040503050406030204" pitchFamily="18" charset="0"/>
                                      </a:rPr>
                                      <m:t>∈</m:t>
                                    </m:r>
                                    <m:r>
                                      <a:rPr kumimoji="1" lang="en-US" altLang="zh-TW" sz="2400" b="0" i="1" smtClean="0">
                                        <a:latin typeface="Cambria Math" panose="02040503050406030204" pitchFamily="18" charset="0"/>
                                      </a:rPr>
                                      <m:t>𝑆</m:t>
                                    </m:r>
                                  </m:lim>
                                </m:limLow>
                              </m:fName>
                              <m:e>
                                <m:r>
                                  <a:rPr kumimoji="1" lang="en-US" altLang="zh-TW" sz="2400" b="0" i="1" smtClean="0">
                                    <a:latin typeface="Cambria Math" panose="02040503050406030204" pitchFamily="18" charset="0"/>
                                  </a:rPr>
                                  <m:t>|</m:t>
                                </m:r>
                                <m:r>
                                  <a:rPr kumimoji="1" lang="en-US" altLang="zh-TW" sz="2400" b="0" i="1" smtClean="0">
                                    <a:latin typeface="Cambria Math" panose="02040503050406030204" pitchFamily="18" charset="0"/>
                                  </a:rPr>
                                  <m:t>𝐻</m:t>
                                </m:r>
                                <m:d>
                                  <m:dPr>
                                    <m:ctrlPr>
                                      <a:rPr kumimoji="1" lang="en-US" altLang="zh-TW" sz="2400" b="0" i="1" smtClean="0">
                                        <a:latin typeface="Cambria Math" panose="02040503050406030204" pitchFamily="18" charset="0"/>
                                      </a:rPr>
                                    </m:ctrlPr>
                                  </m:dPr>
                                  <m:e>
                                    <m:sSup>
                                      <m:sSupPr>
                                        <m:ctrlPr>
                                          <a:rPr kumimoji="1" lang="en-US" altLang="zh-TW" sz="2400" b="0" i="1" smtClean="0">
                                            <a:latin typeface="Cambria Math" panose="02040503050406030204" pitchFamily="18" charset="0"/>
                                          </a:rPr>
                                        </m:ctrlPr>
                                      </m:sSupPr>
                                      <m:e>
                                        <m:r>
                                          <a:rPr kumimoji="1" lang="en-US" altLang="zh-TW" sz="2400" b="0" i="1" smtClean="0">
                                            <a:latin typeface="Cambria Math" panose="02040503050406030204" pitchFamily="18" charset="0"/>
                                          </a:rPr>
                                          <m:t>𝑒</m:t>
                                        </m:r>
                                      </m:e>
                                      <m:sup>
                                        <m:r>
                                          <a:rPr kumimoji="1" lang="en-US" altLang="zh-TW" sz="2400" b="0" i="1" smtClean="0">
                                            <a:latin typeface="Cambria Math" panose="02040503050406030204" pitchFamily="18" charset="0"/>
                                          </a:rPr>
                                          <m:t>𝑗</m:t>
                                        </m:r>
                                        <m:r>
                                          <a:rPr kumimoji="1" lang="en-US" altLang="zh-TW" sz="2400" b="0" i="1" smtClean="0">
                                            <a:latin typeface="Cambria Math" panose="02040503050406030204" pitchFamily="18" charset="0"/>
                                          </a:rPr>
                                          <m:t>𝜔</m:t>
                                        </m:r>
                                      </m:sup>
                                    </m:sSup>
                                  </m:e>
                                </m:d>
                                <m:r>
                                  <a:rPr kumimoji="1" lang="en-US" altLang="zh-TW" sz="2400" b="0" i="1" smtClean="0">
                                    <a:latin typeface="Cambria Math" panose="02040503050406030204" pitchFamily="18" charset="0"/>
                                  </a:rPr>
                                  <m:t>−</m:t>
                                </m:r>
                                <m:r>
                                  <a:rPr kumimoji="1" lang="en-US" altLang="zh-TW" sz="2400" b="0" i="1" smtClean="0">
                                    <a:latin typeface="Cambria Math" panose="02040503050406030204" pitchFamily="18" charset="0"/>
                                  </a:rPr>
                                  <m:t>𝐺</m:t>
                                </m:r>
                                <m:r>
                                  <a:rPr kumimoji="1" lang="en-US" altLang="zh-TW" sz="2400" b="0" i="1" smtClean="0">
                                    <a:latin typeface="Cambria Math" panose="02040503050406030204" pitchFamily="18" charset="0"/>
                                  </a:rPr>
                                  <m:t>(</m:t>
                                </m:r>
                                <m:r>
                                  <a:rPr kumimoji="1" lang="en-US" altLang="zh-TW" sz="2400" b="0" i="1" smtClean="0">
                                    <a:latin typeface="Cambria Math" panose="02040503050406030204" pitchFamily="18" charset="0"/>
                                  </a:rPr>
                                  <m:t>𝜔</m:t>
                                </m:r>
                                <m:r>
                                  <a:rPr kumimoji="1" lang="en-US" altLang="zh-TW" sz="2400" b="0" i="1" smtClean="0">
                                    <a:latin typeface="Cambria Math" panose="02040503050406030204" pitchFamily="18" charset="0"/>
                                  </a:rPr>
                                  <m:t>)|</m:t>
                                </m:r>
                              </m:e>
                            </m:func>
                          </m:e>
                        </m:func>
                      </m:e>
                    </m:func>
                  </m:oMath>
                </a14:m>
                <a:endParaRPr kumimoji="1" lang="zh-TW" altLang="en-US" sz="2400" dirty="0"/>
              </a:p>
            </p:txBody>
          </p:sp>
        </mc:Choice>
        <mc:Fallback xmlns="">
          <p:sp>
            <p:nvSpPr>
              <p:cNvPr id="4" name="文字方塊 3">
                <a:extLst>
                  <a:ext uri="{FF2B5EF4-FFF2-40B4-BE49-F238E27FC236}">
                    <a16:creationId xmlns:a16="http://schemas.microsoft.com/office/drawing/2014/main" id="{7E48057F-79E8-5240-8AFD-52E761B9BD8C}"/>
                  </a:ext>
                </a:extLst>
              </p:cNvPr>
              <p:cNvSpPr txBox="1">
                <a:spLocks noRot="1" noChangeAspect="1" noMove="1" noResize="1" noEditPoints="1" noAdjustHandles="1" noChangeArrowheads="1" noChangeShapeType="1" noTextEdit="1"/>
              </p:cNvSpPr>
              <p:nvPr/>
            </p:nvSpPr>
            <p:spPr>
              <a:xfrm>
                <a:off x="627526" y="2812220"/>
                <a:ext cx="6004401" cy="606000"/>
              </a:xfrm>
              <a:prstGeom prst="rect">
                <a:avLst/>
              </a:prstGeom>
              <a:blipFill>
                <a:blip r:embed="rId5"/>
                <a:stretch>
                  <a:fillRect l="-1477" t="-2041" b="-204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47132A91-722D-C345-89FF-32114671FD37}"/>
                  </a:ext>
                </a:extLst>
              </p:cNvPr>
              <p:cNvSpPr/>
              <p:nvPr/>
            </p:nvSpPr>
            <p:spPr>
              <a:xfrm>
                <a:off x="627526" y="4806567"/>
                <a:ext cx="5839612" cy="692369"/>
              </a:xfrm>
              <a:prstGeom prst="rect">
                <a:avLst/>
              </a:prstGeom>
            </p:spPr>
            <p:txBody>
              <a:bodyPr wrap="none">
                <a:spAutoFit/>
              </a:bodyPr>
              <a:lstStyle/>
              <a:p>
                <a:pPr lvl="0"/>
                <a:r>
                  <a:rPr kumimoji="1" lang="en-US" altLang="zh-TW" sz="2400" b="1" dirty="0">
                    <a:solidFill>
                      <a:prstClr val="black"/>
                    </a:solidFill>
                  </a:rPr>
                  <a:t>(c)</a:t>
                </a:r>
                <a:r>
                  <a:rPr kumimoji="1" lang="en-US" altLang="zh-TW" sz="2400" dirty="0">
                    <a:solidFill>
                      <a:prstClr val="black"/>
                    </a:solidFill>
                  </a:rPr>
                  <a:t> </a:t>
                </a:r>
                <a14:m>
                  <m:oMath xmlns:m="http://schemas.openxmlformats.org/officeDocument/2006/math">
                    <m:r>
                      <a:rPr kumimoji="1" lang="en-US" altLang="zh-TW" sz="2400" i="1" smtClean="0">
                        <a:solidFill>
                          <a:prstClr val="black"/>
                        </a:solidFill>
                        <a:latin typeface="Cambria Math" panose="02040503050406030204" pitchFamily="18" charset="0"/>
                      </a:rPr>
                      <m:t>h</m:t>
                    </m:r>
                    <m:r>
                      <a:rPr kumimoji="1" lang="en-US" altLang="zh-TW" sz="2400" i="1" smtClean="0">
                        <a:solidFill>
                          <a:prstClr val="black"/>
                        </a:solidFill>
                        <a:latin typeface="Cambria Math" panose="02040503050406030204" pitchFamily="18" charset="0"/>
                      </a:rPr>
                      <m:t>[</m:t>
                    </m:r>
                    <m:r>
                      <a:rPr kumimoji="1" lang="en-US" altLang="zh-TW" sz="2400" i="1" smtClean="0">
                        <a:solidFill>
                          <a:prstClr val="black"/>
                        </a:solidFill>
                        <a:latin typeface="Cambria Math" panose="02040503050406030204" pitchFamily="18" charset="0"/>
                      </a:rPr>
                      <m:t>𝑛</m:t>
                    </m:r>
                    <m:r>
                      <a:rPr kumimoji="1" lang="en-US" altLang="zh-TW" sz="2400" i="1" smtClean="0">
                        <a:solidFill>
                          <a:prstClr val="black"/>
                        </a:solidFill>
                        <a:latin typeface="Cambria Math" panose="02040503050406030204" pitchFamily="18" charset="0"/>
                      </a:rPr>
                      <m:t>]=</m:t>
                    </m:r>
                    <m:func>
                      <m:funcPr>
                        <m:ctrlPr>
                          <a:rPr kumimoji="1" lang="en-US" altLang="zh-TW" sz="2400" i="1">
                            <a:solidFill>
                              <a:prstClr val="black"/>
                            </a:solidFill>
                            <a:latin typeface="Cambria Math" panose="02040503050406030204" pitchFamily="18" charset="0"/>
                          </a:rPr>
                        </m:ctrlPr>
                      </m:funcPr>
                      <m:fName>
                        <m:r>
                          <m:rPr>
                            <m:sty m:val="p"/>
                          </m:rPr>
                          <a:rPr kumimoji="1" lang="en-US" altLang="zh-TW" sz="2400">
                            <a:solidFill>
                              <a:prstClr val="black"/>
                            </a:solidFill>
                            <a:latin typeface="Cambria Math" panose="02040503050406030204" pitchFamily="18" charset="0"/>
                          </a:rPr>
                          <m:t>arg</m:t>
                        </m:r>
                      </m:fName>
                      <m:e>
                        <m:func>
                          <m:funcPr>
                            <m:ctrlPr>
                              <a:rPr kumimoji="1" lang="en-US" altLang="zh-TW" sz="2400" i="1">
                                <a:solidFill>
                                  <a:prstClr val="black"/>
                                </a:solidFill>
                                <a:latin typeface="Cambria Math" panose="02040503050406030204" pitchFamily="18" charset="0"/>
                              </a:rPr>
                            </m:ctrlPr>
                          </m:funcPr>
                          <m:fName>
                            <m:limLow>
                              <m:limLowPr>
                                <m:ctrlPr>
                                  <a:rPr kumimoji="1" lang="en-US" altLang="zh-TW" sz="2400" i="1">
                                    <a:solidFill>
                                      <a:prstClr val="black"/>
                                    </a:solidFill>
                                    <a:latin typeface="Cambria Math" panose="02040503050406030204" pitchFamily="18" charset="0"/>
                                  </a:rPr>
                                </m:ctrlPr>
                              </m:limLowPr>
                              <m:e>
                                <m:r>
                                  <m:rPr>
                                    <m:sty m:val="p"/>
                                  </m:rPr>
                                  <a:rPr kumimoji="1" lang="en-US" altLang="zh-TW" sz="2400">
                                    <a:solidFill>
                                      <a:prstClr val="black"/>
                                    </a:solidFill>
                                    <a:latin typeface="Cambria Math" panose="02040503050406030204" pitchFamily="18" charset="0"/>
                                  </a:rPr>
                                  <m:t>min</m:t>
                                </m:r>
                              </m:e>
                              <m:lim/>
                            </m:limLow>
                          </m:fName>
                          <m:e>
                            <m:nary>
                              <m:naryPr>
                                <m:ctrlPr>
                                  <a:rPr kumimoji="1" lang="en-US" altLang="zh-TW" sz="2400" i="1" smtClean="0">
                                    <a:solidFill>
                                      <a:prstClr val="black"/>
                                    </a:solidFill>
                                    <a:latin typeface="Cambria Math" panose="02040503050406030204" pitchFamily="18" charset="0"/>
                                    <a:ea typeface="Cambria Math" panose="02040503050406030204" pitchFamily="18" charset="0"/>
                                  </a:rPr>
                                </m:ctrlPr>
                              </m:naryPr>
                              <m:sub>
                                <m:r>
                                  <m:rPr>
                                    <m:brk m:alnAt="23"/>
                                  </m:rPr>
                                  <a:rPr kumimoji="1" lang="en-US" altLang="zh-TW" sz="2400" b="0" i="1" smtClean="0">
                                    <a:solidFill>
                                      <a:prstClr val="black"/>
                                    </a:solidFill>
                                    <a:latin typeface="Cambria Math" panose="02040503050406030204" pitchFamily="18" charset="0"/>
                                    <a:ea typeface="Cambria Math" panose="02040503050406030204" pitchFamily="18" charset="0"/>
                                  </a:rPr>
                                  <m:t>𝑆</m:t>
                                </m:r>
                              </m:sub>
                              <m:sup/>
                              <m:e>
                                <m:sSup>
                                  <m:sSupPr>
                                    <m:ctrlPr>
                                      <a:rPr kumimoji="1" lang="en-US" altLang="zh-TW" sz="2400" b="0" i="1" smtClean="0">
                                        <a:latin typeface="Cambria Math" panose="02040503050406030204" pitchFamily="18" charset="0"/>
                                      </a:rPr>
                                    </m:ctrlPr>
                                  </m:sSupPr>
                                  <m:e>
                                    <m:d>
                                      <m:dPr>
                                        <m:begChr m:val="|"/>
                                        <m:endChr m:val="|"/>
                                        <m:ctrlPr>
                                          <a:rPr kumimoji="1" lang="en-US" altLang="zh-TW" sz="2400" i="1">
                                            <a:latin typeface="Cambria Math" panose="02040503050406030204" pitchFamily="18" charset="0"/>
                                          </a:rPr>
                                        </m:ctrlPr>
                                      </m:dPr>
                                      <m:e>
                                        <m:r>
                                          <a:rPr kumimoji="1" lang="en-US" altLang="zh-TW" sz="2400" i="1">
                                            <a:latin typeface="Cambria Math" panose="02040503050406030204" pitchFamily="18" charset="0"/>
                                          </a:rPr>
                                          <m:t>𝐻</m:t>
                                        </m:r>
                                        <m:d>
                                          <m:dPr>
                                            <m:ctrlPr>
                                              <a:rPr kumimoji="1" lang="en-US" altLang="zh-TW" sz="2400" i="1">
                                                <a:latin typeface="Cambria Math" panose="02040503050406030204" pitchFamily="18" charset="0"/>
                                              </a:rPr>
                                            </m:ctrlPr>
                                          </m:dPr>
                                          <m:e>
                                            <m:sSup>
                                              <m:sSupPr>
                                                <m:ctrlPr>
                                                  <a:rPr kumimoji="1" lang="en-US" altLang="zh-TW" sz="2400" i="1">
                                                    <a:latin typeface="Cambria Math" panose="02040503050406030204" pitchFamily="18" charset="0"/>
                                                  </a:rPr>
                                                </m:ctrlPr>
                                              </m:sSupPr>
                                              <m:e>
                                                <m:r>
                                                  <a:rPr kumimoji="1" lang="en-US" altLang="zh-TW" sz="2400" i="1">
                                                    <a:latin typeface="Cambria Math" panose="02040503050406030204" pitchFamily="18" charset="0"/>
                                                  </a:rPr>
                                                  <m:t>𝑒</m:t>
                                                </m:r>
                                              </m:e>
                                              <m:sup>
                                                <m:r>
                                                  <a:rPr kumimoji="1" lang="en-US" altLang="zh-TW" sz="2400" i="1">
                                                    <a:latin typeface="Cambria Math" panose="02040503050406030204" pitchFamily="18" charset="0"/>
                                                  </a:rPr>
                                                  <m:t>𝑗</m:t>
                                                </m:r>
                                                <m:r>
                                                  <a:rPr kumimoji="1" lang="en-US" altLang="zh-TW" sz="2400" i="1">
                                                    <a:latin typeface="Cambria Math" panose="02040503050406030204" pitchFamily="18" charset="0"/>
                                                  </a:rPr>
                                                  <m:t>𝜔</m:t>
                                                </m:r>
                                              </m:sup>
                                            </m:sSup>
                                          </m:e>
                                        </m:d>
                                        <m:r>
                                          <a:rPr kumimoji="1" lang="en-US" altLang="zh-TW" sz="2400" i="1">
                                            <a:latin typeface="Cambria Math" panose="02040503050406030204" pitchFamily="18" charset="0"/>
                                          </a:rPr>
                                          <m:t>−</m:t>
                                        </m:r>
                                        <m:r>
                                          <a:rPr kumimoji="1" lang="en-US" altLang="zh-TW" sz="2400" i="1">
                                            <a:latin typeface="Cambria Math" panose="02040503050406030204" pitchFamily="18" charset="0"/>
                                          </a:rPr>
                                          <m:t>𝐺</m:t>
                                        </m:r>
                                        <m:d>
                                          <m:dPr>
                                            <m:ctrlPr>
                                              <a:rPr kumimoji="1" lang="en-US" altLang="zh-TW" sz="2400" i="1">
                                                <a:latin typeface="Cambria Math" panose="02040503050406030204" pitchFamily="18" charset="0"/>
                                              </a:rPr>
                                            </m:ctrlPr>
                                          </m:dPr>
                                          <m:e>
                                            <m:r>
                                              <a:rPr kumimoji="1" lang="en-US" altLang="zh-TW" sz="2400" i="1">
                                                <a:latin typeface="Cambria Math" panose="02040503050406030204" pitchFamily="18" charset="0"/>
                                              </a:rPr>
                                              <m:t>𝜔</m:t>
                                            </m:r>
                                          </m:e>
                                        </m:d>
                                      </m:e>
                                    </m:d>
                                  </m:e>
                                  <m:sup>
                                    <m:r>
                                      <a:rPr kumimoji="1" lang="en-US" altLang="zh-TW" sz="2400" b="0" i="1" smtClean="0">
                                        <a:latin typeface="Cambria Math" panose="02040503050406030204" pitchFamily="18" charset="0"/>
                                      </a:rPr>
                                      <m:t>2</m:t>
                                    </m:r>
                                  </m:sup>
                                </m:sSup>
                                <m:r>
                                  <a:rPr kumimoji="1" lang="en-US" altLang="zh-TW" sz="2400" b="0" i="1" smtClean="0">
                                    <a:latin typeface="Cambria Math" panose="02040503050406030204" pitchFamily="18" charset="0"/>
                                  </a:rPr>
                                  <m:t>𝑑</m:t>
                                </m:r>
                                <m:r>
                                  <a:rPr kumimoji="1" lang="en-US" altLang="zh-TW" sz="2400" b="0" i="1" smtClean="0">
                                    <a:latin typeface="Cambria Math" panose="02040503050406030204" pitchFamily="18" charset="0"/>
                                  </a:rPr>
                                  <m:t>𝜔</m:t>
                                </m:r>
                              </m:e>
                            </m:nary>
                          </m:e>
                        </m:func>
                      </m:e>
                    </m:func>
                  </m:oMath>
                </a14:m>
                <a:endParaRPr kumimoji="1" lang="zh-TW" altLang="en-US" sz="2400" dirty="0">
                  <a:solidFill>
                    <a:prstClr val="black"/>
                  </a:solidFill>
                </a:endParaRPr>
              </a:p>
            </p:txBody>
          </p:sp>
        </mc:Choice>
        <mc:Fallback xmlns="">
          <p:sp>
            <p:nvSpPr>
              <p:cNvPr id="5" name="矩形 4">
                <a:extLst>
                  <a:ext uri="{FF2B5EF4-FFF2-40B4-BE49-F238E27FC236}">
                    <a16:creationId xmlns:a16="http://schemas.microsoft.com/office/drawing/2014/main" id="{47132A91-722D-C345-89FF-32114671FD37}"/>
                  </a:ext>
                </a:extLst>
              </p:cNvPr>
              <p:cNvSpPr>
                <a:spLocks noRot="1" noChangeAspect="1" noMove="1" noResize="1" noEditPoints="1" noAdjustHandles="1" noChangeArrowheads="1" noChangeShapeType="1" noTextEdit="1"/>
              </p:cNvSpPr>
              <p:nvPr/>
            </p:nvSpPr>
            <p:spPr>
              <a:xfrm>
                <a:off x="627526" y="4806567"/>
                <a:ext cx="5839612" cy="692369"/>
              </a:xfrm>
              <a:prstGeom prst="rect">
                <a:avLst/>
              </a:prstGeom>
              <a:blipFill>
                <a:blip r:embed="rId6"/>
                <a:stretch>
                  <a:fillRect l="-1518" t="-87500" b="-13928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25682CD-9189-5844-AE25-FD48B714C3FB}"/>
                  </a:ext>
                </a:extLst>
              </p:cNvPr>
              <p:cNvSpPr/>
              <p:nvPr/>
            </p:nvSpPr>
            <p:spPr>
              <a:xfrm>
                <a:off x="627526" y="3766209"/>
                <a:ext cx="5716245" cy="692369"/>
              </a:xfrm>
              <a:prstGeom prst="rect">
                <a:avLst/>
              </a:prstGeom>
            </p:spPr>
            <p:txBody>
              <a:bodyPr wrap="none">
                <a:spAutoFit/>
              </a:bodyPr>
              <a:lstStyle/>
              <a:p>
                <a:pPr lvl="0"/>
                <a:r>
                  <a:rPr kumimoji="1" lang="en-US" altLang="zh-TW" sz="2400" b="1" dirty="0">
                    <a:solidFill>
                      <a:prstClr val="black"/>
                    </a:solidFill>
                  </a:rPr>
                  <a:t>(b)</a:t>
                </a:r>
                <a:r>
                  <a:rPr kumimoji="1" lang="en-US" altLang="zh-TW" sz="2400" dirty="0">
                    <a:solidFill>
                      <a:prstClr val="black"/>
                    </a:solidFill>
                  </a:rPr>
                  <a:t> </a:t>
                </a:r>
                <a14:m>
                  <m:oMath xmlns:m="http://schemas.openxmlformats.org/officeDocument/2006/math">
                    <m:r>
                      <a:rPr kumimoji="1" lang="en-US" altLang="zh-TW" sz="2400" i="1" smtClean="0">
                        <a:solidFill>
                          <a:prstClr val="black"/>
                        </a:solidFill>
                        <a:latin typeface="Cambria Math" panose="02040503050406030204" pitchFamily="18" charset="0"/>
                      </a:rPr>
                      <m:t>h</m:t>
                    </m:r>
                    <m:r>
                      <a:rPr kumimoji="1" lang="en-US" altLang="zh-TW" sz="2400" i="1" smtClean="0">
                        <a:solidFill>
                          <a:prstClr val="black"/>
                        </a:solidFill>
                        <a:latin typeface="Cambria Math" panose="02040503050406030204" pitchFamily="18" charset="0"/>
                      </a:rPr>
                      <m:t>[</m:t>
                    </m:r>
                    <m:r>
                      <a:rPr kumimoji="1" lang="en-US" altLang="zh-TW" sz="2400" i="1" smtClean="0">
                        <a:solidFill>
                          <a:prstClr val="black"/>
                        </a:solidFill>
                        <a:latin typeface="Cambria Math" panose="02040503050406030204" pitchFamily="18" charset="0"/>
                      </a:rPr>
                      <m:t>𝑛</m:t>
                    </m:r>
                    <m:r>
                      <a:rPr kumimoji="1" lang="en-US" altLang="zh-TW" sz="2400" i="1" smtClean="0">
                        <a:solidFill>
                          <a:prstClr val="black"/>
                        </a:solidFill>
                        <a:latin typeface="Cambria Math" panose="02040503050406030204" pitchFamily="18" charset="0"/>
                      </a:rPr>
                      <m:t>]=</m:t>
                    </m:r>
                    <m:func>
                      <m:funcPr>
                        <m:ctrlPr>
                          <a:rPr kumimoji="1" lang="en-US" altLang="zh-TW" sz="2400" i="1">
                            <a:solidFill>
                              <a:prstClr val="black"/>
                            </a:solidFill>
                            <a:latin typeface="Cambria Math" panose="02040503050406030204" pitchFamily="18" charset="0"/>
                          </a:rPr>
                        </m:ctrlPr>
                      </m:funcPr>
                      <m:fName>
                        <m:r>
                          <m:rPr>
                            <m:sty m:val="p"/>
                          </m:rPr>
                          <a:rPr kumimoji="1" lang="en-US" altLang="zh-TW" sz="2400">
                            <a:solidFill>
                              <a:prstClr val="black"/>
                            </a:solidFill>
                            <a:latin typeface="Cambria Math" panose="02040503050406030204" pitchFamily="18" charset="0"/>
                          </a:rPr>
                          <m:t>arg</m:t>
                        </m:r>
                      </m:fName>
                      <m:e>
                        <m:func>
                          <m:funcPr>
                            <m:ctrlPr>
                              <a:rPr kumimoji="1" lang="en-US" altLang="zh-TW" sz="2400" i="1">
                                <a:solidFill>
                                  <a:prstClr val="black"/>
                                </a:solidFill>
                                <a:latin typeface="Cambria Math" panose="02040503050406030204" pitchFamily="18" charset="0"/>
                              </a:rPr>
                            </m:ctrlPr>
                          </m:funcPr>
                          <m:fName>
                            <m:limLow>
                              <m:limLowPr>
                                <m:ctrlPr>
                                  <a:rPr kumimoji="1" lang="en-US" altLang="zh-TW" sz="2400" i="1">
                                    <a:solidFill>
                                      <a:prstClr val="black"/>
                                    </a:solidFill>
                                    <a:latin typeface="Cambria Math" panose="02040503050406030204" pitchFamily="18" charset="0"/>
                                  </a:rPr>
                                </m:ctrlPr>
                              </m:limLowPr>
                              <m:e>
                                <m:r>
                                  <m:rPr>
                                    <m:sty m:val="p"/>
                                  </m:rPr>
                                  <a:rPr kumimoji="1" lang="en-US" altLang="zh-TW" sz="2400">
                                    <a:solidFill>
                                      <a:prstClr val="black"/>
                                    </a:solidFill>
                                    <a:latin typeface="Cambria Math" panose="02040503050406030204" pitchFamily="18" charset="0"/>
                                  </a:rPr>
                                  <m:t>min</m:t>
                                </m:r>
                              </m:e>
                              <m:lim/>
                            </m:limLow>
                          </m:fName>
                          <m:e>
                            <m:nary>
                              <m:naryPr>
                                <m:ctrlPr>
                                  <a:rPr kumimoji="1" lang="en-US" altLang="zh-TW" sz="2400" i="1" smtClean="0">
                                    <a:solidFill>
                                      <a:prstClr val="black"/>
                                    </a:solidFill>
                                    <a:latin typeface="Cambria Math" panose="02040503050406030204" pitchFamily="18" charset="0"/>
                                    <a:ea typeface="Cambria Math" panose="02040503050406030204" pitchFamily="18" charset="0"/>
                                  </a:rPr>
                                </m:ctrlPr>
                              </m:naryPr>
                              <m:sub>
                                <m:r>
                                  <m:rPr>
                                    <m:brk m:alnAt="23"/>
                                  </m:rPr>
                                  <a:rPr kumimoji="1" lang="en-US" altLang="zh-TW" sz="2400" b="0" i="1" smtClean="0">
                                    <a:solidFill>
                                      <a:prstClr val="black"/>
                                    </a:solidFill>
                                    <a:latin typeface="Cambria Math" panose="02040503050406030204" pitchFamily="18" charset="0"/>
                                    <a:ea typeface="Cambria Math" panose="02040503050406030204" pitchFamily="18" charset="0"/>
                                  </a:rPr>
                                  <m:t>𝑆</m:t>
                                </m:r>
                              </m:sub>
                              <m:sup/>
                              <m:e>
                                <m:d>
                                  <m:dPr>
                                    <m:begChr m:val="|"/>
                                    <m:endChr m:val="|"/>
                                    <m:ctrlPr>
                                      <a:rPr kumimoji="1" lang="en-US" altLang="zh-TW" sz="2400" i="1" smtClean="0">
                                        <a:latin typeface="Cambria Math" panose="02040503050406030204" pitchFamily="18" charset="0"/>
                                      </a:rPr>
                                    </m:ctrlPr>
                                  </m:dPr>
                                  <m:e>
                                    <m:r>
                                      <a:rPr kumimoji="1" lang="en-US" altLang="zh-TW" sz="2400" i="1">
                                        <a:latin typeface="Cambria Math" panose="02040503050406030204" pitchFamily="18" charset="0"/>
                                      </a:rPr>
                                      <m:t>𝐻</m:t>
                                    </m:r>
                                    <m:d>
                                      <m:dPr>
                                        <m:ctrlPr>
                                          <a:rPr kumimoji="1" lang="en-US" altLang="zh-TW" sz="2400" i="1">
                                            <a:latin typeface="Cambria Math" panose="02040503050406030204" pitchFamily="18" charset="0"/>
                                          </a:rPr>
                                        </m:ctrlPr>
                                      </m:dPr>
                                      <m:e>
                                        <m:sSup>
                                          <m:sSupPr>
                                            <m:ctrlPr>
                                              <a:rPr kumimoji="1" lang="en-US" altLang="zh-TW" sz="2400" i="1">
                                                <a:latin typeface="Cambria Math" panose="02040503050406030204" pitchFamily="18" charset="0"/>
                                              </a:rPr>
                                            </m:ctrlPr>
                                          </m:sSupPr>
                                          <m:e>
                                            <m:r>
                                              <a:rPr kumimoji="1" lang="en-US" altLang="zh-TW" sz="2400" i="1">
                                                <a:latin typeface="Cambria Math" panose="02040503050406030204" pitchFamily="18" charset="0"/>
                                              </a:rPr>
                                              <m:t>𝑒</m:t>
                                            </m:r>
                                          </m:e>
                                          <m:sup>
                                            <m:r>
                                              <a:rPr kumimoji="1" lang="en-US" altLang="zh-TW" sz="2400" i="1">
                                                <a:latin typeface="Cambria Math" panose="02040503050406030204" pitchFamily="18" charset="0"/>
                                              </a:rPr>
                                              <m:t>𝑗</m:t>
                                            </m:r>
                                            <m:r>
                                              <a:rPr kumimoji="1" lang="en-US" altLang="zh-TW" sz="2400" i="1">
                                                <a:latin typeface="Cambria Math" panose="02040503050406030204" pitchFamily="18" charset="0"/>
                                              </a:rPr>
                                              <m:t>𝜔</m:t>
                                            </m:r>
                                          </m:sup>
                                        </m:sSup>
                                      </m:e>
                                    </m:d>
                                    <m:r>
                                      <a:rPr kumimoji="1" lang="en-US" altLang="zh-TW" sz="2400" i="1">
                                        <a:latin typeface="Cambria Math" panose="02040503050406030204" pitchFamily="18" charset="0"/>
                                      </a:rPr>
                                      <m:t>−</m:t>
                                    </m:r>
                                    <m:r>
                                      <a:rPr kumimoji="1" lang="en-US" altLang="zh-TW" sz="2400" i="1">
                                        <a:latin typeface="Cambria Math" panose="02040503050406030204" pitchFamily="18" charset="0"/>
                                      </a:rPr>
                                      <m:t>𝐺</m:t>
                                    </m:r>
                                    <m:d>
                                      <m:dPr>
                                        <m:ctrlPr>
                                          <a:rPr kumimoji="1" lang="en-US" altLang="zh-TW" sz="2400" i="1">
                                            <a:latin typeface="Cambria Math" panose="02040503050406030204" pitchFamily="18" charset="0"/>
                                          </a:rPr>
                                        </m:ctrlPr>
                                      </m:dPr>
                                      <m:e>
                                        <m:r>
                                          <a:rPr kumimoji="1" lang="en-US" altLang="zh-TW" sz="2400" i="1">
                                            <a:latin typeface="Cambria Math" panose="02040503050406030204" pitchFamily="18" charset="0"/>
                                          </a:rPr>
                                          <m:t>𝜔</m:t>
                                        </m:r>
                                      </m:e>
                                    </m:d>
                                  </m:e>
                                </m:d>
                                <m:r>
                                  <a:rPr kumimoji="1" lang="en-US" altLang="zh-TW" sz="2400" b="0" i="1" smtClean="0">
                                    <a:latin typeface="Cambria Math" panose="02040503050406030204" pitchFamily="18" charset="0"/>
                                  </a:rPr>
                                  <m:t>𝑑</m:t>
                                </m:r>
                                <m:r>
                                  <a:rPr kumimoji="1" lang="en-US" altLang="zh-TW" sz="2400" b="0" i="1" smtClean="0">
                                    <a:latin typeface="Cambria Math" panose="02040503050406030204" pitchFamily="18" charset="0"/>
                                  </a:rPr>
                                  <m:t>𝜔</m:t>
                                </m:r>
                              </m:e>
                            </m:nary>
                          </m:e>
                        </m:func>
                      </m:e>
                    </m:func>
                  </m:oMath>
                </a14:m>
                <a:endParaRPr kumimoji="1" lang="zh-TW" altLang="en-US" sz="2400" dirty="0">
                  <a:solidFill>
                    <a:prstClr val="black"/>
                  </a:solidFill>
                </a:endParaRPr>
              </a:p>
            </p:txBody>
          </p:sp>
        </mc:Choice>
        <mc:Fallback xmlns="">
          <p:sp>
            <p:nvSpPr>
              <p:cNvPr id="6" name="矩形 5">
                <a:extLst>
                  <a:ext uri="{FF2B5EF4-FFF2-40B4-BE49-F238E27FC236}">
                    <a16:creationId xmlns:a16="http://schemas.microsoft.com/office/drawing/2014/main" id="{D25682CD-9189-5844-AE25-FD48B714C3FB}"/>
                  </a:ext>
                </a:extLst>
              </p:cNvPr>
              <p:cNvSpPr>
                <a:spLocks noRot="1" noChangeAspect="1" noMove="1" noResize="1" noEditPoints="1" noAdjustHandles="1" noChangeArrowheads="1" noChangeShapeType="1" noTextEdit="1"/>
              </p:cNvSpPr>
              <p:nvPr/>
            </p:nvSpPr>
            <p:spPr>
              <a:xfrm>
                <a:off x="627526" y="3766209"/>
                <a:ext cx="5716245" cy="692369"/>
              </a:xfrm>
              <a:prstGeom prst="rect">
                <a:avLst/>
              </a:prstGeom>
              <a:blipFill>
                <a:blip r:embed="rId7"/>
                <a:stretch>
                  <a:fillRect l="-1549" t="-89091" b="-14181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080129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BC295062-FECD-A54B-BD75-0D16C239960A}"/>
              </a:ext>
            </a:extLst>
          </p:cNvPr>
          <p:cNvSpPr txBox="1"/>
          <p:nvPr/>
        </p:nvSpPr>
        <p:spPr>
          <a:xfrm>
            <a:off x="717688" y="1020751"/>
            <a:ext cx="8435323" cy="830997"/>
          </a:xfrm>
          <a:prstGeom prst="rect">
            <a:avLst/>
          </a:prstGeom>
          <a:noFill/>
        </p:spPr>
        <p:txBody>
          <a:bodyPr wrap="none" rtlCol="0">
            <a:spAutoFit/>
          </a:bodyPr>
          <a:lstStyle/>
          <a:p>
            <a:r>
              <a:rPr kumimoji="1" lang="en-US" altLang="zh-TW" sz="2400" b="1" dirty="0">
                <a:solidFill>
                  <a:srgbClr val="7030A0"/>
                </a:solidFill>
                <a:latin typeface="Arial" panose="020B0604020202020204" pitchFamily="34" charset="0"/>
                <a:cs typeface="Arial" panose="020B0604020202020204" pitchFamily="34" charset="0"/>
              </a:rPr>
              <a:t>Advertisement: </a:t>
            </a:r>
          </a:p>
          <a:p>
            <a:r>
              <a:rPr kumimoji="1" lang="en-US" altLang="zh-TW" sz="2400" dirty="0">
                <a:solidFill>
                  <a:srgbClr val="7030A0"/>
                </a:solidFill>
                <a:latin typeface="Arial" panose="020B0604020202020204" pitchFamily="34" charset="0"/>
                <a:cs typeface="Arial" panose="020B0604020202020204" pitchFamily="34" charset="0"/>
              </a:rPr>
              <a:t>These three options are examples of optimization problems. </a:t>
            </a:r>
            <a:endParaRPr kumimoji="1" lang="zh-TW" altLang="en-US" sz="2400" dirty="0">
              <a:solidFill>
                <a:srgbClr val="7030A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DD70FBFE-5F0A-EC47-A575-93EDB11D9EDD}"/>
                  </a:ext>
                </a:extLst>
              </p:cNvPr>
              <p:cNvSpPr txBox="1"/>
              <p:nvPr/>
            </p:nvSpPr>
            <p:spPr>
              <a:xfrm>
                <a:off x="5307103" y="2632925"/>
                <a:ext cx="6004401" cy="606000"/>
              </a:xfrm>
              <a:prstGeom prst="rect">
                <a:avLst/>
              </a:prstGeom>
              <a:noFill/>
            </p:spPr>
            <p:txBody>
              <a:bodyPr wrap="none" rtlCol="0">
                <a:spAutoFit/>
              </a:bodyPr>
              <a:lstStyle/>
              <a:p>
                <a:r>
                  <a:rPr kumimoji="1" lang="en-US" altLang="zh-TW" sz="2400" b="1" dirty="0"/>
                  <a:t>(a)</a:t>
                </a:r>
                <a:r>
                  <a:rPr kumimoji="1" lang="en-US" altLang="zh-TW" sz="2400" b="0" dirty="0"/>
                  <a:t> </a:t>
                </a:r>
                <a14:m>
                  <m:oMath xmlns:m="http://schemas.openxmlformats.org/officeDocument/2006/math">
                    <m:r>
                      <a:rPr kumimoji="1" lang="en-US" altLang="zh-TW" sz="2400" b="0" i="1" smtClean="0">
                        <a:latin typeface="Cambria Math" panose="02040503050406030204" pitchFamily="18" charset="0"/>
                      </a:rPr>
                      <m:t>h</m:t>
                    </m:r>
                    <m:r>
                      <a:rPr kumimoji="1" lang="en-US" altLang="zh-TW" sz="2400" b="0" i="1" smtClean="0">
                        <a:latin typeface="Cambria Math" panose="02040503050406030204" pitchFamily="18" charset="0"/>
                      </a:rPr>
                      <m:t>[</m:t>
                    </m:r>
                    <m:r>
                      <a:rPr kumimoji="1" lang="en-US" altLang="zh-TW" sz="2400" b="0" i="1" smtClean="0">
                        <a:latin typeface="Cambria Math" panose="02040503050406030204" pitchFamily="18" charset="0"/>
                      </a:rPr>
                      <m:t>𝑛</m:t>
                    </m:r>
                    <m:r>
                      <a:rPr kumimoji="1" lang="en-US" altLang="zh-TW" sz="2400" b="0" i="1" smtClean="0">
                        <a:latin typeface="Cambria Math" panose="02040503050406030204" pitchFamily="18" charset="0"/>
                      </a:rPr>
                      <m:t>]=</m:t>
                    </m:r>
                    <m:func>
                      <m:funcPr>
                        <m:ctrlPr>
                          <a:rPr kumimoji="1" lang="en-US" altLang="zh-TW" sz="2400" b="0" i="1" smtClean="0">
                            <a:latin typeface="Cambria Math" panose="02040503050406030204" pitchFamily="18" charset="0"/>
                          </a:rPr>
                        </m:ctrlPr>
                      </m:funcPr>
                      <m:fName>
                        <m:r>
                          <m:rPr>
                            <m:sty m:val="p"/>
                          </m:rPr>
                          <a:rPr kumimoji="1" lang="en-US" altLang="zh-TW" sz="2400" b="0" i="0" smtClean="0">
                            <a:latin typeface="Cambria Math" panose="02040503050406030204" pitchFamily="18" charset="0"/>
                          </a:rPr>
                          <m:t>arg</m:t>
                        </m:r>
                      </m:fName>
                      <m:e>
                        <m:func>
                          <m:funcPr>
                            <m:ctrlPr>
                              <a:rPr kumimoji="1" lang="en-US" altLang="zh-TW" sz="2400" i="1">
                                <a:latin typeface="Cambria Math" panose="02040503050406030204" pitchFamily="18" charset="0"/>
                              </a:rPr>
                            </m:ctrlPr>
                          </m:funcPr>
                          <m:fName>
                            <m:limLow>
                              <m:limLowPr>
                                <m:ctrlPr>
                                  <a:rPr kumimoji="1" lang="en-US" altLang="zh-TW" sz="2400" i="1">
                                    <a:latin typeface="Cambria Math" panose="02040503050406030204" pitchFamily="18" charset="0"/>
                                  </a:rPr>
                                </m:ctrlPr>
                              </m:limLowPr>
                              <m:e>
                                <m:r>
                                  <m:rPr>
                                    <m:sty m:val="p"/>
                                  </m:rPr>
                                  <a:rPr kumimoji="1" lang="en-US" altLang="zh-TW" sz="2400">
                                    <a:latin typeface="Cambria Math" panose="02040503050406030204" pitchFamily="18" charset="0"/>
                                  </a:rPr>
                                  <m:t>min</m:t>
                                </m:r>
                              </m:e>
                              <m:lim/>
                            </m:limLow>
                          </m:fName>
                          <m:e>
                            <m:func>
                              <m:funcPr>
                                <m:ctrlPr>
                                  <a:rPr kumimoji="1" lang="en-US" altLang="zh-TW" sz="2400" i="1" smtClean="0">
                                    <a:latin typeface="Cambria Math" panose="02040503050406030204" pitchFamily="18" charset="0"/>
                                  </a:rPr>
                                </m:ctrlPr>
                              </m:funcPr>
                              <m:fName>
                                <m:limLow>
                                  <m:limLowPr>
                                    <m:ctrlPr>
                                      <a:rPr kumimoji="1" lang="en-US" altLang="zh-TW" sz="2400" i="1" smtClean="0">
                                        <a:latin typeface="Cambria Math" panose="02040503050406030204" pitchFamily="18" charset="0"/>
                                      </a:rPr>
                                    </m:ctrlPr>
                                  </m:limLowPr>
                                  <m:e>
                                    <m:r>
                                      <m:rPr>
                                        <m:sty m:val="p"/>
                                      </m:rPr>
                                      <a:rPr kumimoji="1" lang="en-US" altLang="zh-TW" sz="2400" i="0" smtClean="0">
                                        <a:latin typeface="Cambria Math" panose="02040503050406030204" pitchFamily="18" charset="0"/>
                                      </a:rPr>
                                      <m:t>max</m:t>
                                    </m:r>
                                  </m:e>
                                  <m:lim>
                                    <m:r>
                                      <a:rPr kumimoji="1" lang="en-US" altLang="zh-TW" sz="2400" b="0" i="1" smtClean="0">
                                        <a:latin typeface="Cambria Math" panose="02040503050406030204" pitchFamily="18" charset="0"/>
                                      </a:rPr>
                                      <m:t>𝜔</m:t>
                                    </m:r>
                                    <m:r>
                                      <a:rPr kumimoji="1" lang="en-US" altLang="zh-TW" sz="2400" b="0" i="1" smtClean="0">
                                        <a:latin typeface="Cambria Math" panose="02040503050406030204" pitchFamily="18" charset="0"/>
                                      </a:rPr>
                                      <m:t>∈</m:t>
                                    </m:r>
                                    <m:r>
                                      <a:rPr kumimoji="1" lang="en-US" altLang="zh-TW" sz="2400" b="0" i="1" smtClean="0">
                                        <a:latin typeface="Cambria Math" panose="02040503050406030204" pitchFamily="18" charset="0"/>
                                      </a:rPr>
                                      <m:t>𝑆</m:t>
                                    </m:r>
                                  </m:lim>
                                </m:limLow>
                              </m:fName>
                              <m:e>
                                <m:r>
                                  <a:rPr kumimoji="1" lang="en-US" altLang="zh-TW" sz="2400" b="0" i="1" smtClean="0">
                                    <a:latin typeface="Cambria Math" panose="02040503050406030204" pitchFamily="18" charset="0"/>
                                  </a:rPr>
                                  <m:t>|</m:t>
                                </m:r>
                                <m:r>
                                  <a:rPr kumimoji="1" lang="en-US" altLang="zh-TW" sz="2400" b="0" i="1" smtClean="0">
                                    <a:latin typeface="Cambria Math" panose="02040503050406030204" pitchFamily="18" charset="0"/>
                                  </a:rPr>
                                  <m:t>𝐻</m:t>
                                </m:r>
                                <m:d>
                                  <m:dPr>
                                    <m:ctrlPr>
                                      <a:rPr kumimoji="1" lang="en-US" altLang="zh-TW" sz="2400" b="0" i="1" smtClean="0">
                                        <a:latin typeface="Cambria Math" panose="02040503050406030204" pitchFamily="18" charset="0"/>
                                      </a:rPr>
                                    </m:ctrlPr>
                                  </m:dPr>
                                  <m:e>
                                    <m:sSup>
                                      <m:sSupPr>
                                        <m:ctrlPr>
                                          <a:rPr kumimoji="1" lang="en-US" altLang="zh-TW" sz="2400" b="0" i="1" smtClean="0">
                                            <a:latin typeface="Cambria Math" panose="02040503050406030204" pitchFamily="18" charset="0"/>
                                          </a:rPr>
                                        </m:ctrlPr>
                                      </m:sSupPr>
                                      <m:e>
                                        <m:r>
                                          <a:rPr kumimoji="1" lang="en-US" altLang="zh-TW" sz="2400" b="0" i="1" smtClean="0">
                                            <a:latin typeface="Cambria Math" panose="02040503050406030204" pitchFamily="18" charset="0"/>
                                          </a:rPr>
                                          <m:t>𝑒</m:t>
                                        </m:r>
                                      </m:e>
                                      <m:sup>
                                        <m:r>
                                          <a:rPr kumimoji="1" lang="en-US" altLang="zh-TW" sz="2400" b="0" i="1" smtClean="0">
                                            <a:latin typeface="Cambria Math" panose="02040503050406030204" pitchFamily="18" charset="0"/>
                                          </a:rPr>
                                          <m:t>𝑗</m:t>
                                        </m:r>
                                        <m:r>
                                          <a:rPr kumimoji="1" lang="en-US" altLang="zh-TW" sz="2400" b="0" i="1" smtClean="0">
                                            <a:latin typeface="Cambria Math" panose="02040503050406030204" pitchFamily="18" charset="0"/>
                                          </a:rPr>
                                          <m:t>𝜔</m:t>
                                        </m:r>
                                      </m:sup>
                                    </m:sSup>
                                  </m:e>
                                </m:d>
                                <m:r>
                                  <a:rPr kumimoji="1" lang="en-US" altLang="zh-TW" sz="2400" b="0" i="1" smtClean="0">
                                    <a:latin typeface="Cambria Math" panose="02040503050406030204" pitchFamily="18" charset="0"/>
                                  </a:rPr>
                                  <m:t>−</m:t>
                                </m:r>
                                <m:r>
                                  <a:rPr kumimoji="1" lang="en-US" altLang="zh-TW" sz="2400" b="0" i="1" smtClean="0">
                                    <a:latin typeface="Cambria Math" panose="02040503050406030204" pitchFamily="18" charset="0"/>
                                  </a:rPr>
                                  <m:t>𝐺</m:t>
                                </m:r>
                                <m:r>
                                  <a:rPr kumimoji="1" lang="en-US" altLang="zh-TW" sz="2400" b="0" i="1" smtClean="0">
                                    <a:latin typeface="Cambria Math" panose="02040503050406030204" pitchFamily="18" charset="0"/>
                                  </a:rPr>
                                  <m:t>(</m:t>
                                </m:r>
                                <m:r>
                                  <a:rPr kumimoji="1" lang="en-US" altLang="zh-TW" sz="2400" b="0" i="1" smtClean="0">
                                    <a:latin typeface="Cambria Math" panose="02040503050406030204" pitchFamily="18" charset="0"/>
                                  </a:rPr>
                                  <m:t>𝜔</m:t>
                                </m:r>
                                <m:r>
                                  <a:rPr kumimoji="1" lang="en-US" altLang="zh-TW" sz="2400" b="0" i="1" smtClean="0">
                                    <a:latin typeface="Cambria Math" panose="02040503050406030204" pitchFamily="18" charset="0"/>
                                  </a:rPr>
                                  <m:t>)|</m:t>
                                </m:r>
                              </m:e>
                            </m:func>
                          </m:e>
                        </m:func>
                      </m:e>
                    </m:func>
                  </m:oMath>
                </a14:m>
                <a:endParaRPr kumimoji="1" lang="zh-TW" altLang="en-US" sz="2400" dirty="0"/>
              </a:p>
            </p:txBody>
          </p:sp>
        </mc:Choice>
        <mc:Fallback xmlns="">
          <p:sp>
            <p:nvSpPr>
              <p:cNvPr id="3" name="文字方塊 2">
                <a:extLst>
                  <a:ext uri="{FF2B5EF4-FFF2-40B4-BE49-F238E27FC236}">
                    <a16:creationId xmlns:a16="http://schemas.microsoft.com/office/drawing/2014/main" id="{DD70FBFE-5F0A-EC47-A575-93EDB11D9EDD}"/>
                  </a:ext>
                </a:extLst>
              </p:cNvPr>
              <p:cNvSpPr txBox="1">
                <a:spLocks noRot="1" noChangeAspect="1" noMove="1" noResize="1" noEditPoints="1" noAdjustHandles="1" noChangeArrowheads="1" noChangeShapeType="1" noTextEdit="1"/>
              </p:cNvSpPr>
              <p:nvPr/>
            </p:nvSpPr>
            <p:spPr>
              <a:xfrm>
                <a:off x="5307103" y="2632925"/>
                <a:ext cx="6004401" cy="606000"/>
              </a:xfrm>
              <a:prstGeom prst="rect">
                <a:avLst/>
              </a:prstGeom>
              <a:blipFill>
                <a:blip r:embed="rId2"/>
                <a:stretch>
                  <a:fillRect l="-1477" t="-2041" b="-204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691FF6AD-E4D2-1C4D-919C-470018C39403}"/>
                  </a:ext>
                </a:extLst>
              </p:cNvPr>
              <p:cNvSpPr/>
              <p:nvPr/>
            </p:nvSpPr>
            <p:spPr>
              <a:xfrm>
                <a:off x="5307103" y="4627272"/>
                <a:ext cx="5839612" cy="692369"/>
              </a:xfrm>
              <a:prstGeom prst="rect">
                <a:avLst/>
              </a:prstGeom>
            </p:spPr>
            <p:txBody>
              <a:bodyPr wrap="none">
                <a:spAutoFit/>
              </a:bodyPr>
              <a:lstStyle/>
              <a:p>
                <a:pPr lvl="0"/>
                <a:r>
                  <a:rPr kumimoji="1" lang="en-US" altLang="zh-TW" sz="2400" b="1" dirty="0">
                    <a:solidFill>
                      <a:prstClr val="black"/>
                    </a:solidFill>
                  </a:rPr>
                  <a:t>(c)</a:t>
                </a:r>
                <a:r>
                  <a:rPr kumimoji="1" lang="en-US" altLang="zh-TW" sz="2400" dirty="0">
                    <a:solidFill>
                      <a:prstClr val="black"/>
                    </a:solidFill>
                  </a:rPr>
                  <a:t> </a:t>
                </a:r>
                <a14:m>
                  <m:oMath xmlns:m="http://schemas.openxmlformats.org/officeDocument/2006/math">
                    <m:r>
                      <a:rPr kumimoji="1" lang="en-US" altLang="zh-TW" sz="2400" i="1" smtClean="0">
                        <a:solidFill>
                          <a:prstClr val="black"/>
                        </a:solidFill>
                        <a:latin typeface="Cambria Math" panose="02040503050406030204" pitchFamily="18" charset="0"/>
                      </a:rPr>
                      <m:t>h</m:t>
                    </m:r>
                    <m:r>
                      <a:rPr kumimoji="1" lang="en-US" altLang="zh-TW" sz="2400" i="1" smtClean="0">
                        <a:solidFill>
                          <a:prstClr val="black"/>
                        </a:solidFill>
                        <a:latin typeface="Cambria Math" panose="02040503050406030204" pitchFamily="18" charset="0"/>
                      </a:rPr>
                      <m:t>[</m:t>
                    </m:r>
                    <m:r>
                      <a:rPr kumimoji="1" lang="en-US" altLang="zh-TW" sz="2400" i="1" smtClean="0">
                        <a:solidFill>
                          <a:prstClr val="black"/>
                        </a:solidFill>
                        <a:latin typeface="Cambria Math" panose="02040503050406030204" pitchFamily="18" charset="0"/>
                      </a:rPr>
                      <m:t>𝑛</m:t>
                    </m:r>
                    <m:r>
                      <a:rPr kumimoji="1" lang="en-US" altLang="zh-TW" sz="2400" i="1" smtClean="0">
                        <a:solidFill>
                          <a:prstClr val="black"/>
                        </a:solidFill>
                        <a:latin typeface="Cambria Math" panose="02040503050406030204" pitchFamily="18" charset="0"/>
                      </a:rPr>
                      <m:t>]=</m:t>
                    </m:r>
                    <m:func>
                      <m:funcPr>
                        <m:ctrlPr>
                          <a:rPr kumimoji="1" lang="en-US" altLang="zh-TW" sz="2400" i="1">
                            <a:solidFill>
                              <a:prstClr val="black"/>
                            </a:solidFill>
                            <a:latin typeface="Cambria Math" panose="02040503050406030204" pitchFamily="18" charset="0"/>
                          </a:rPr>
                        </m:ctrlPr>
                      </m:funcPr>
                      <m:fName>
                        <m:r>
                          <m:rPr>
                            <m:sty m:val="p"/>
                          </m:rPr>
                          <a:rPr kumimoji="1" lang="en-US" altLang="zh-TW" sz="2400">
                            <a:solidFill>
                              <a:prstClr val="black"/>
                            </a:solidFill>
                            <a:latin typeface="Cambria Math" panose="02040503050406030204" pitchFamily="18" charset="0"/>
                          </a:rPr>
                          <m:t>arg</m:t>
                        </m:r>
                      </m:fName>
                      <m:e>
                        <m:func>
                          <m:funcPr>
                            <m:ctrlPr>
                              <a:rPr kumimoji="1" lang="en-US" altLang="zh-TW" sz="2400" i="1">
                                <a:solidFill>
                                  <a:prstClr val="black"/>
                                </a:solidFill>
                                <a:latin typeface="Cambria Math" panose="02040503050406030204" pitchFamily="18" charset="0"/>
                              </a:rPr>
                            </m:ctrlPr>
                          </m:funcPr>
                          <m:fName>
                            <m:limLow>
                              <m:limLowPr>
                                <m:ctrlPr>
                                  <a:rPr kumimoji="1" lang="en-US" altLang="zh-TW" sz="2400" i="1">
                                    <a:solidFill>
                                      <a:prstClr val="black"/>
                                    </a:solidFill>
                                    <a:latin typeface="Cambria Math" panose="02040503050406030204" pitchFamily="18" charset="0"/>
                                  </a:rPr>
                                </m:ctrlPr>
                              </m:limLowPr>
                              <m:e>
                                <m:r>
                                  <m:rPr>
                                    <m:sty m:val="p"/>
                                  </m:rPr>
                                  <a:rPr kumimoji="1" lang="en-US" altLang="zh-TW" sz="2400">
                                    <a:solidFill>
                                      <a:prstClr val="black"/>
                                    </a:solidFill>
                                    <a:latin typeface="Cambria Math" panose="02040503050406030204" pitchFamily="18" charset="0"/>
                                  </a:rPr>
                                  <m:t>min</m:t>
                                </m:r>
                              </m:e>
                              <m:lim/>
                            </m:limLow>
                          </m:fName>
                          <m:e>
                            <m:nary>
                              <m:naryPr>
                                <m:ctrlPr>
                                  <a:rPr kumimoji="1" lang="en-US" altLang="zh-TW" sz="2400" i="1" smtClean="0">
                                    <a:solidFill>
                                      <a:prstClr val="black"/>
                                    </a:solidFill>
                                    <a:latin typeface="Cambria Math" panose="02040503050406030204" pitchFamily="18" charset="0"/>
                                    <a:ea typeface="Cambria Math" panose="02040503050406030204" pitchFamily="18" charset="0"/>
                                  </a:rPr>
                                </m:ctrlPr>
                              </m:naryPr>
                              <m:sub>
                                <m:r>
                                  <m:rPr>
                                    <m:brk m:alnAt="23"/>
                                  </m:rPr>
                                  <a:rPr kumimoji="1" lang="en-US" altLang="zh-TW" sz="2400" b="0" i="1" smtClean="0">
                                    <a:solidFill>
                                      <a:prstClr val="black"/>
                                    </a:solidFill>
                                    <a:latin typeface="Cambria Math" panose="02040503050406030204" pitchFamily="18" charset="0"/>
                                    <a:ea typeface="Cambria Math" panose="02040503050406030204" pitchFamily="18" charset="0"/>
                                  </a:rPr>
                                  <m:t>𝑆</m:t>
                                </m:r>
                              </m:sub>
                              <m:sup/>
                              <m:e>
                                <m:sSup>
                                  <m:sSupPr>
                                    <m:ctrlPr>
                                      <a:rPr kumimoji="1" lang="en-US" altLang="zh-TW" sz="2400" b="0" i="1" smtClean="0">
                                        <a:latin typeface="Cambria Math" panose="02040503050406030204" pitchFamily="18" charset="0"/>
                                      </a:rPr>
                                    </m:ctrlPr>
                                  </m:sSupPr>
                                  <m:e>
                                    <m:d>
                                      <m:dPr>
                                        <m:begChr m:val="|"/>
                                        <m:endChr m:val="|"/>
                                        <m:ctrlPr>
                                          <a:rPr kumimoji="1" lang="en-US" altLang="zh-TW" sz="2400" i="1">
                                            <a:latin typeface="Cambria Math" panose="02040503050406030204" pitchFamily="18" charset="0"/>
                                          </a:rPr>
                                        </m:ctrlPr>
                                      </m:dPr>
                                      <m:e>
                                        <m:r>
                                          <a:rPr kumimoji="1" lang="en-US" altLang="zh-TW" sz="2400" i="1">
                                            <a:latin typeface="Cambria Math" panose="02040503050406030204" pitchFamily="18" charset="0"/>
                                          </a:rPr>
                                          <m:t>𝐻</m:t>
                                        </m:r>
                                        <m:d>
                                          <m:dPr>
                                            <m:ctrlPr>
                                              <a:rPr kumimoji="1" lang="en-US" altLang="zh-TW" sz="2400" i="1">
                                                <a:latin typeface="Cambria Math" panose="02040503050406030204" pitchFamily="18" charset="0"/>
                                              </a:rPr>
                                            </m:ctrlPr>
                                          </m:dPr>
                                          <m:e>
                                            <m:sSup>
                                              <m:sSupPr>
                                                <m:ctrlPr>
                                                  <a:rPr kumimoji="1" lang="en-US" altLang="zh-TW" sz="2400" i="1">
                                                    <a:latin typeface="Cambria Math" panose="02040503050406030204" pitchFamily="18" charset="0"/>
                                                  </a:rPr>
                                                </m:ctrlPr>
                                              </m:sSupPr>
                                              <m:e>
                                                <m:r>
                                                  <a:rPr kumimoji="1" lang="en-US" altLang="zh-TW" sz="2400" i="1">
                                                    <a:latin typeface="Cambria Math" panose="02040503050406030204" pitchFamily="18" charset="0"/>
                                                  </a:rPr>
                                                  <m:t>𝑒</m:t>
                                                </m:r>
                                              </m:e>
                                              <m:sup>
                                                <m:r>
                                                  <a:rPr kumimoji="1" lang="en-US" altLang="zh-TW" sz="2400" i="1">
                                                    <a:latin typeface="Cambria Math" panose="02040503050406030204" pitchFamily="18" charset="0"/>
                                                  </a:rPr>
                                                  <m:t>𝑗</m:t>
                                                </m:r>
                                                <m:r>
                                                  <a:rPr kumimoji="1" lang="en-US" altLang="zh-TW" sz="2400" i="1">
                                                    <a:latin typeface="Cambria Math" panose="02040503050406030204" pitchFamily="18" charset="0"/>
                                                  </a:rPr>
                                                  <m:t>𝜔</m:t>
                                                </m:r>
                                              </m:sup>
                                            </m:sSup>
                                          </m:e>
                                        </m:d>
                                        <m:r>
                                          <a:rPr kumimoji="1" lang="en-US" altLang="zh-TW" sz="2400" i="1">
                                            <a:latin typeface="Cambria Math" panose="02040503050406030204" pitchFamily="18" charset="0"/>
                                          </a:rPr>
                                          <m:t>−</m:t>
                                        </m:r>
                                        <m:r>
                                          <a:rPr kumimoji="1" lang="en-US" altLang="zh-TW" sz="2400" i="1">
                                            <a:latin typeface="Cambria Math" panose="02040503050406030204" pitchFamily="18" charset="0"/>
                                          </a:rPr>
                                          <m:t>𝐺</m:t>
                                        </m:r>
                                        <m:d>
                                          <m:dPr>
                                            <m:ctrlPr>
                                              <a:rPr kumimoji="1" lang="en-US" altLang="zh-TW" sz="2400" i="1">
                                                <a:latin typeface="Cambria Math" panose="02040503050406030204" pitchFamily="18" charset="0"/>
                                              </a:rPr>
                                            </m:ctrlPr>
                                          </m:dPr>
                                          <m:e>
                                            <m:r>
                                              <a:rPr kumimoji="1" lang="en-US" altLang="zh-TW" sz="2400" i="1">
                                                <a:latin typeface="Cambria Math" panose="02040503050406030204" pitchFamily="18" charset="0"/>
                                              </a:rPr>
                                              <m:t>𝜔</m:t>
                                            </m:r>
                                          </m:e>
                                        </m:d>
                                      </m:e>
                                    </m:d>
                                  </m:e>
                                  <m:sup>
                                    <m:r>
                                      <a:rPr kumimoji="1" lang="en-US" altLang="zh-TW" sz="2400" b="0" i="1" smtClean="0">
                                        <a:latin typeface="Cambria Math" panose="02040503050406030204" pitchFamily="18" charset="0"/>
                                      </a:rPr>
                                      <m:t>2</m:t>
                                    </m:r>
                                  </m:sup>
                                </m:sSup>
                                <m:r>
                                  <a:rPr kumimoji="1" lang="en-US" altLang="zh-TW" sz="2400" b="0" i="1" smtClean="0">
                                    <a:latin typeface="Cambria Math" panose="02040503050406030204" pitchFamily="18" charset="0"/>
                                  </a:rPr>
                                  <m:t>𝑑</m:t>
                                </m:r>
                                <m:r>
                                  <a:rPr kumimoji="1" lang="en-US" altLang="zh-TW" sz="2400" b="0" i="1" smtClean="0">
                                    <a:latin typeface="Cambria Math" panose="02040503050406030204" pitchFamily="18" charset="0"/>
                                  </a:rPr>
                                  <m:t>𝜔</m:t>
                                </m:r>
                              </m:e>
                            </m:nary>
                          </m:e>
                        </m:func>
                      </m:e>
                    </m:func>
                  </m:oMath>
                </a14:m>
                <a:endParaRPr kumimoji="1" lang="zh-TW" altLang="en-US" sz="2400" dirty="0">
                  <a:solidFill>
                    <a:prstClr val="black"/>
                  </a:solidFill>
                </a:endParaRPr>
              </a:p>
            </p:txBody>
          </p:sp>
        </mc:Choice>
        <mc:Fallback xmlns="">
          <p:sp>
            <p:nvSpPr>
              <p:cNvPr id="4" name="矩形 3">
                <a:extLst>
                  <a:ext uri="{FF2B5EF4-FFF2-40B4-BE49-F238E27FC236}">
                    <a16:creationId xmlns:a16="http://schemas.microsoft.com/office/drawing/2014/main" id="{691FF6AD-E4D2-1C4D-919C-470018C39403}"/>
                  </a:ext>
                </a:extLst>
              </p:cNvPr>
              <p:cNvSpPr>
                <a:spLocks noRot="1" noChangeAspect="1" noMove="1" noResize="1" noEditPoints="1" noAdjustHandles="1" noChangeArrowheads="1" noChangeShapeType="1" noTextEdit="1"/>
              </p:cNvSpPr>
              <p:nvPr/>
            </p:nvSpPr>
            <p:spPr>
              <a:xfrm>
                <a:off x="5307103" y="4627272"/>
                <a:ext cx="5839612" cy="692369"/>
              </a:xfrm>
              <a:prstGeom prst="rect">
                <a:avLst/>
              </a:prstGeom>
              <a:blipFill>
                <a:blip r:embed="rId3"/>
                <a:stretch>
                  <a:fillRect l="-1518" t="-87500" b="-13928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5D7F327C-A77A-0A43-B0EF-7D743C86D081}"/>
                  </a:ext>
                </a:extLst>
              </p:cNvPr>
              <p:cNvSpPr/>
              <p:nvPr/>
            </p:nvSpPr>
            <p:spPr>
              <a:xfrm>
                <a:off x="5307103" y="3586914"/>
                <a:ext cx="5716245" cy="692369"/>
              </a:xfrm>
              <a:prstGeom prst="rect">
                <a:avLst/>
              </a:prstGeom>
            </p:spPr>
            <p:txBody>
              <a:bodyPr wrap="none">
                <a:spAutoFit/>
              </a:bodyPr>
              <a:lstStyle/>
              <a:p>
                <a:pPr lvl="0"/>
                <a:r>
                  <a:rPr kumimoji="1" lang="en-US" altLang="zh-TW" sz="2400" b="1" dirty="0">
                    <a:solidFill>
                      <a:prstClr val="black"/>
                    </a:solidFill>
                  </a:rPr>
                  <a:t>(b)</a:t>
                </a:r>
                <a:r>
                  <a:rPr kumimoji="1" lang="en-US" altLang="zh-TW" sz="2400" dirty="0">
                    <a:solidFill>
                      <a:prstClr val="black"/>
                    </a:solidFill>
                  </a:rPr>
                  <a:t> </a:t>
                </a:r>
                <a14:m>
                  <m:oMath xmlns:m="http://schemas.openxmlformats.org/officeDocument/2006/math">
                    <m:r>
                      <a:rPr kumimoji="1" lang="en-US" altLang="zh-TW" sz="2400" i="1" smtClean="0">
                        <a:solidFill>
                          <a:prstClr val="black"/>
                        </a:solidFill>
                        <a:latin typeface="Cambria Math" panose="02040503050406030204" pitchFamily="18" charset="0"/>
                      </a:rPr>
                      <m:t>h</m:t>
                    </m:r>
                    <m:r>
                      <a:rPr kumimoji="1" lang="en-US" altLang="zh-TW" sz="2400" i="1" smtClean="0">
                        <a:solidFill>
                          <a:prstClr val="black"/>
                        </a:solidFill>
                        <a:latin typeface="Cambria Math" panose="02040503050406030204" pitchFamily="18" charset="0"/>
                      </a:rPr>
                      <m:t>[</m:t>
                    </m:r>
                    <m:r>
                      <a:rPr kumimoji="1" lang="en-US" altLang="zh-TW" sz="2400" i="1" smtClean="0">
                        <a:solidFill>
                          <a:prstClr val="black"/>
                        </a:solidFill>
                        <a:latin typeface="Cambria Math" panose="02040503050406030204" pitchFamily="18" charset="0"/>
                      </a:rPr>
                      <m:t>𝑛</m:t>
                    </m:r>
                    <m:r>
                      <a:rPr kumimoji="1" lang="en-US" altLang="zh-TW" sz="2400" i="1" smtClean="0">
                        <a:solidFill>
                          <a:prstClr val="black"/>
                        </a:solidFill>
                        <a:latin typeface="Cambria Math" panose="02040503050406030204" pitchFamily="18" charset="0"/>
                      </a:rPr>
                      <m:t>]=</m:t>
                    </m:r>
                    <m:func>
                      <m:funcPr>
                        <m:ctrlPr>
                          <a:rPr kumimoji="1" lang="en-US" altLang="zh-TW" sz="2400" i="1">
                            <a:solidFill>
                              <a:prstClr val="black"/>
                            </a:solidFill>
                            <a:latin typeface="Cambria Math" panose="02040503050406030204" pitchFamily="18" charset="0"/>
                          </a:rPr>
                        </m:ctrlPr>
                      </m:funcPr>
                      <m:fName>
                        <m:r>
                          <m:rPr>
                            <m:sty m:val="p"/>
                          </m:rPr>
                          <a:rPr kumimoji="1" lang="en-US" altLang="zh-TW" sz="2400">
                            <a:solidFill>
                              <a:prstClr val="black"/>
                            </a:solidFill>
                            <a:latin typeface="Cambria Math" panose="02040503050406030204" pitchFamily="18" charset="0"/>
                          </a:rPr>
                          <m:t>arg</m:t>
                        </m:r>
                      </m:fName>
                      <m:e>
                        <m:func>
                          <m:funcPr>
                            <m:ctrlPr>
                              <a:rPr kumimoji="1" lang="en-US" altLang="zh-TW" sz="2400" i="1">
                                <a:solidFill>
                                  <a:prstClr val="black"/>
                                </a:solidFill>
                                <a:latin typeface="Cambria Math" panose="02040503050406030204" pitchFamily="18" charset="0"/>
                              </a:rPr>
                            </m:ctrlPr>
                          </m:funcPr>
                          <m:fName>
                            <m:limLow>
                              <m:limLowPr>
                                <m:ctrlPr>
                                  <a:rPr kumimoji="1" lang="en-US" altLang="zh-TW" sz="2400" i="1">
                                    <a:solidFill>
                                      <a:prstClr val="black"/>
                                    </a:solidFill>
                                    <a:latin typeface="Cambria Math" panose="02040503050406030204" pitchFamily="18" charset="0"/>
                                  </a:rPr>
                                </m:ctrlPr>
                              </m:limLowPr>
                              <m:e>
                                <m:r>
                                  <m:rPr>
                                    <m:sty m:val="p"/>
                                  </m:rPr>
                                  <a:rPr kumimoji="1" lang="en-US" altLang="zh-TW" sz="2400">
                                    <a:solidFill>
                                      <a:prstClr val="black"/>
                                    </a:solidFill>
                                    <a:latin typeface="Cambria Math" panose="02040503050406030204" pitchFamily="18" charset="0"/>
                                  </a:rPr>
                                  <m:t>min</m:t>
                                </m:r>
                              </m:e>
                              <m:lim/>
                            </m:limLow>
                          </m:fName>
                          <m:e>
                            <m:nary>
                              <m:naryPr>
                                <m:ctrlPr>
                                  <a:rPr kumimoji="1" lang="en-US" altLang="zh-TW" sz="2400" i="1" smtClean="0">
                                    <a:solidFill>
                                      <a:prstClr val="black"/>
                                    </a:solidFill>
                                    <a:latin typeface="Cambria Math" panose="02040503050406030204" pitchFamily="18" charset="0"/>
                                    <a:ea typeface="Cambria Math" panose="02040503050406030204" pitchFamily="18" charset="0"/>
                                  </a:rPr>
                                </m:ctrlPr>
                              </m:naryPr>
                              <m:sub>
                                <m:r>
                                  <m:rPr>
                                    <m:brk m:alnAt="23"/>
                                  </m:rPr>
                                  <a:rPr kumimoji="1" lang="en-US" altLang="zh-TW" sz="2400" b="0" i="1" smtClean="0">
                                    <a:solidFill>
                                      <a:prstClr val="black"/>
                                    </a:solidFill>
                                    <a:latin typeface="Cambria Math" panose="02040503050406030204" pitchFamily="18" charset="0"/>
                                    <a:ea typeface="Cambria Math" panose="02040503050406030204" pitchFamily="18" charset="0"/>
                                  </a:rPr>
                                  <m:t>𝑆</m:t>
                                </m:r>
                              </m:sub>
                              <m:sup/>
                              <m:e>
                                <m:d>
                                  <m:dPr>
                                    <m:begChr m:val="|"/>
                                    <m:endChr m:val="|"/>
                                    <m:ctrlPr>
                                      <a:rPr kumimoji="1" lang="en-US" altLang="zh-TW" sz="2400" i="1" smtClean="0">
                                        <a:latin typeface="Cambria Math" panose="02040503050406030204" pitchFamily="18" charset="0"/>
                                      </a:rPr>
                                    </m:ctrlPr>
                                  </m:dPr>
                                  <m:e>
                                    <m:r>
                                      <a:rPr kumimoji="1" lang="en-US" altLang="zh-TW" sz="2400" i="1">
                                        <a:latin typeface="Cambria Math" panose="02040503050406030204" pitchFamily="18" charset="0"/>
                                      </a:rPr>
                                      <m:t>𝐻</m:t>
                                    </m:r>
                                    <m:d>
                                      <m:dPr>
                                        <m:ctrlPr>
                                          <a:rPr kumimoji="1" lang="en-US" altLang="zh-TW" sz="2400" i="1">
                                            <a:latin typeface="Cambria Math" panose="02040503050406030204" pitchFamily="18" charset="0"/>
                                          </a:rPr>
                                        </m:ctrlPr>
                                      </m:dPr>
                                      <m:e>
                                        <m:sSup>
                                          <m:sSupPr>
                                            <m:ctrlPr>
                                              <a:rPr kumimoji="1" lang="en-US" altLang="zh-TW" sz="2400" i="1">
                                                <a:latin typeface="Cambria Math" panose="02040503050406030204" pitchFamily="18" charset="0"/>
                                              </a:rPr>
                                            </m:ctrlPr>
                                          </m:sSupPr>
                                          <m:e>
                                            <m:r>
                                              <a:rPr kumimoji="1" lang="en-US" altLang="zh-TW" sz="2400" i="1">
                                                <a:latin typeface="Cambria Math" panose="02040503050406030204" pitchFamily="18" charset="0"/>
                                              </a:rPr>
                                              <m:t>𝑒</m:t>
                                            </m:r>
                                          </m:e>
                                          <m:sup>
                                            <m:r>
                                              <a:rPr kumimoji="1" lang="en-US" altLang="zh-TW" sz="2400" i="1">
                                                <a:latin typeface="Cambria Math" panose="02040503050406030204" pitchFamily="18" charset="0"/>
                                              </a:rPr>
                                              <m:t>𝑗</m:t>
                                            </m:r>
                                            <m:r>
                                              <a:rPr kumimoji="1" lang="en-US" altLang="zh-TW" sz="2400" i="1">
                                                <a:latin typeface="Cambria Math" panose="02040503050406030204" pitchFamily="18" charset="0"/>
                                              </a:rPr>
                                              <m:t>𝜔</m:t>
                                            </m:r>
                                          </m:sup>
                                        </m:sSup>
                                      </m:e>
                                    </m:d>
                                    <m:r>
                                      <a:rPr kumimoji="1" lang="en-US" altLang="zh-TW" sz="2400" i="1">
                                        <a:latin typeface="Cambria Math" panose="02040503050406030204" pitchFamily="18" charset="0"/>
                                      </a:rPr>
                                      <m:t>−</m:t>
                                    </m:r>
                                    <m:r>
                                      <a:rPr kumimoji="1" lang="en-US" altLang="zh-TW" sz="2400" i="1">
                                        <a:latin typeface="Cambria Math" panose="02040503050406030204" pitchFamily="18" charset="0"/>
                                      </a:rPr>
                                      <m:t>𝐺</m:t>
                                    </m:r>
                                    <m:d>
                                      <m:dPr>
                                        <m:ctrlPr>
                                          <a:rPr kumimoji="1" lang="en-US" altLang="zh-TW" sz="2400" i="1">
                                            <a:latin typeface="Cambria Math" panose="02040503050406030204" pitchFamily="18" charset="0"/>
                                          </a:rPr>
                                        </m:ctrlPr>
                                      </m:dPr>
                                      <m:e>
                                        <m:r>
                                          <a:rPr kumimoji="1" lang="en-US" altLang="zh-TW" sz="2400" i="1">
                                            <a:latin typeface="Cambria Math" panose="02040503050406030204" pitchFamily="18" charset="0"/>
                                          </a:rPr>
                                          <m:t>𝜔</m:t>
                                        </m:r>
                                      </m:e>
                                    </m:d>
                                  </m:e>
                                </m:d>
                                <m:r>
                                  <a:rPr kumimoji="1" lang="en-US" altLang="zh-TW" sz="2400" b="0" i="1" smtClean="0">
                                    <a:latin typeface="Cambria Math" panose="02040503050406030204" pitchFamily="18" charset="0"/>
                                  </a:rPr>
                                  <m:t>𝑑</m:t>
                                </m:r>
                                <m:r>
                                  <a:rPr kumimoji="1" lang="en-US" altLang="zh-TW" sz="2400" b="0" i="1" smtClean="0">
                                    <a:latin typeface="Cambria Math" panose="02040503050406030204" pitchFamily="18" charset="0"/>
                                  </a:rPr>
                                  <m:t>𝜔</m:t>
                                </m:r>
                              </m:e>
                            </m:nary>
                          </m:e>
                        </m:func>
                      </m:e>
                    </m:func>
                  </m:oMath>
                </a14:m>
                <a:endParaRPr kumimoji="1" lang="zh-TW" altLang="en-US" sz="2400" dirty="0">
                  <a:solidFill>
                    <a:prstClr val="black"/>
                  </a:solidFill>
                </a:endParaRPr>
              </a:p>
            </p:txBody>
          </p:sp>
        </mc:Choice>
        <mc:Fallback xmlns="">
          <p:sp>
            <p:nvSpPr>
              <p:cNvPr id="5" name="矩形 4">
                <a:extLst>
                  <a:ext uri="{FF2B5EF4-FFF2-40B4-BE49-F238E27FC236}">
                    <a16:creationId xmlns:a16="http://schemas.microsoft.com/office/drawing/2014/main" id="{5D7F327C-A77A-0A43-B0EF-7D743C86D081}"/>
                  </a:ext>
                </a:extLst>
              </p:cNvPr>
              <p:cNvSpPr>
                <a:spLocks noRot="1" noChangeAspect="1" noMove="1" noResize="1" noEditPoints="1" noAdjustHandles="1" noChangeArrowheads="1" noChangeShapeType="1" noTextEdit="1"/>
              </p:cNvSpPr>
              <p:nvPr/>
            </p:nvSpPr>
            <p:spPr>
              <a:xfrm>
                <a:off x="5307103" y="3586914"/>
                <a:ext cx="5716245" cy="692369"/>
              </a:xfrm>
              <a:prstGeom prst="rect">
                <a:avLst/>
              </a:prstGeom>
              <a:blipFill>
                <a:blip r:embed="rId4"/>
                <a:stretch>
                  <a:fillRect l="-1552" t="-87500" b="-139286"/>
                </a:stretch>
              </a:blipFill>
            </p:spPr>
            <p:txBody>
              <a:bodyPr/>
              <a:lstStyle/>
              <a:p>
                <a:r>
                  <a:rPr lang="zh-TW" altLang="en-US">
                    <a:noFill/>
                  </a:rPr>
                  <a:t> </a:t>
                </a:r>
              </a:p>
            </p:txBody>
          </p:sp>
        </mc:Fallback>
      </mc:AlternateContent>
      <p:sp>
        <p:nvSpPr>
          <p:cNvPr id="6" name="文字方塊 5">
            <a:extLst>
              <a:ext uri="{FF2B5EF4-FFF2-40B4-BE49-F238E27FC236}">
                <a16:creationId xmlns:a16="http://schemas.microsoft.com/office/drawing/2014/main" id="{2D796A4B-D5EB-BD45-9360-034EAD9ADAFC}"/>
              </a:ext>
            </a:extLst>
          </p:cNvPr>
          <p:cNvSpPr txBox="1"/>
          <p:nvPr/>
        </p:nvSpPr>
        <p:spPr>
          <a:xfrm>
            <a:off x="878541" y="3763966"/>
            <a:ext cx="4301177" cy="369332"/>
          </a:xfrm>
          <a:prstGeom prst="rect">
            <a:avLst/>
          </a:prstGeom>
          <a:noFill/>
        </p:spPr>
        <p:txBody>
          <a:bodyPr wrap="none" rtlCol="0">
            <a:spAutoFit/>
          </a:bodyPr>
          <a:lstStyle/>
          <a:p>
            <a:r>
              <a:rPr kumimoji="1" lang="en-US" altLang="zh-TW" dirty="0">
                <a:solidFill>
                  <a:srgbClr val="0070C0"/>
                </a:solidFill>
                <a:latin typeface="Arial" panose="020B0604020202020204" pitchFamily="34" charset="0"/>
                <a:cs typeface="Arial" panose="020B0604020202020204" pitchFamily="34" charset="0"/>
              </a:rPr>
              <a:t>#</a:t>
            </a:r>
            <a:r>
              <a:rPr kumimoji="1" lang="en-US" altLang="zh-TW" dirty="0" err="1">
                <a:solidFill>
                  <a:srgbClr val="0070C0"/>
                </a:solidFill>
                <a:latin typeface="Arial" panose="020B0604020202020204" pitchFamily="34" charset="0"/>
                <a:cs typeface="Arial" panose="020B0604020202020204" pitchFamily="34" charset="0"/>
              </a:rPr>
              <a:t>CompressiveSensing</a:t>
            </a:r>
            <a:r>
              <a:rPr kumimoji="1" lang="en-US" altLang="zh-TW" dirty="0">
                <a:latin typeface="Arial" panose="020B0604020202020204" pitchFamily="34" charset="0"/>
                <a:cs typeface="Arial" panose="020B0604020202020204" pitchFamily="34" charset="0"/>
              </a:rPr>
              <a:t>, </a:t>
            </a:r>
            <a:r>
              <a:rPr kumimoji="1" lang="en-US" altLang="zh-TW" dirty="0">
                <a:solidFill>
                  <a:srgbClr val="0070C0"/>
                </a:solidFill>
                <a:latin typeface="Arial" panose="020B0604020202020204" pitchFamily="34" charset="0"/>
                <a:cs typeface="Arial" panose="020B0604020202020204" pitchFamily="34" charset="0"/>
              </a:rPr>
              <a:t>#L1optimization.</a:t>
            </a:r>
            <a:endParaRPr kumimoji="1" lang="zh-TW" altLang="en-US" dirty="0">
              <a:solidFill>
                <a:srgbClr val="0070C0"/>
              </a:solidFill>
              <a:latin typeface="Arial" panose="020B0604020202020204" pitchFamily="34" charset="0"/>
              <a:cs typeface="Arial" panose="020B0604020202020204" pitchFamily="34" charset="0"/>
            </a:endParaRPr>
          </a:p>
        </p:txBody>
      </p:sp>
      <p:sp>
        <p:nvSpPr>
          <p:cNvPr id="7" name="文字方塊 6">
            <a:extLst>
              <a:ext uri="{FF2B5EF4-FFF2-40B4-BE49-F238E27FC236}">
                <a16:creationId xmlns:a16="http://schemas.microsoft.com/office/drawing/2014/main" id="{2B354419-3CDF-A44D-88DB-59EAAFD35DD7}"/>
              </a:ext>
            </a:extLst>
          </p:cNvPr>
          <p:cNvSpPr txBox="1"/>
          <p:nvPr/>
        </p:nvSpPr>
        <p:spPr>
          <a:xfrm>
            <a:off x="1021977" y="2715524"/>
            <a:ext cx="3185487" cy="369332"/>
          </a:xfrm>
          <a:prstGeom prst="rect">
            <a:avLst/>
          </a:prstGeom>
          <a:noFill/>
        </p:spPr>
        <p:txBody>
          <a:bodyPr wrap="none" rtlCol="0">
            <a:spAutoFit/>
          </a:bodyPr>
          <a:lstStyle/>
          <a:p>
            <a:r>
              <a:rPr kumimoji="1" lang="en-US" altLang="zh-TW" dirty="0">
                <a:solidFill>
                  <a:srgbClr val="0070C0"/>
                </a:solidFill>
                <a:latin typeface="Arial" panose="020B0604020202020204" pitchFamily="34" charset="0"/>
                <a:cs typeface="Arial" panose="020B0604020202020204" pitchFamily="34" charset="0"/>
              </a:rPr>
              <a:t>#</a:t>
            </a:r>
            <a:r>
              <a:rPr kumimoji="1" lang="en-US" altLang="zh-TW" dirty="0" err="1">
                <a:solidFill>
                  <a:srgbClr val="0070C0"/>
                </a:solidFill>
                <a:latin typeface="Arial" panose="020B0604020202020204" pitchFamily="34" charset="0"/>
                <a:cs typeface="Arial" panose="020B0604020202020204" pitchFamily="34" charset="0"/>
              </a:rPr>
              <a:t>MinimaxProblem</a:t>
            </a:r>
            <a:r>
              <a:rPr kumimoji="1" lang="en-US" altLang="zh-TW" dirty="0">
                <a:latin typeface="Arial" panose="020B0604020202020204" pitchFamily="34" charset="0"/>
                <a:cs typeface="Arial" panose="020B0604020202020204" pitchFamily="34" charset="0"/>
              </a:rPr>
              <a:t>, </a:t>
            </a:r>
            <a:r>
              <a:rPr kumimoji="1" lang="en-US" altLang="zh-TW" dirty="0">
                <a:solidFill>
                  <a:srgbClr val="0070C0"/>
                </a:solidFill>
                <a:latin typeface="Arial" panose="020B0604020202020204" pitchFamily="34" charset="0"/>
                <a:cs typeface="Arial" panose="020B0604020202020204" pitchFamily="34" charset="0"/>
              </a:rPr>
              <a:t>#H-infinity</a:t>
            </a:r>
            <a:endParaRPr kumimoji="1" lang="zh-TW" altLang="en-US" dirty="0">
              <a:solidFill>
                <a:srgbClr val="0070C0"/>
              </a:solidFill>
              <a:latin typeface="Arial" panose="020B0604020202020204" pitchFamily="34" charset="0"/>
              <a:cs typeface="Arial" panose="020B0604020202020204" pitchFamily="34" charset="0"/>
            </a:endParaRPr>
          </a:p>
        </p:txBody>
      </p:sp>
      <p:sp>
        <p:nvSpPr>
          <p:cNvPr id="8" name="文字方塊 7">
            <a:extLst>
              <a:ext uri="{FF2B5EF4-FFF2-40B4-BE49-F238E27FC236}">
                <a16:creationId xmlns:a16="http://schemas.microsoft.com/office/drawing/2014/main" id="{CEF8BD0E-8035-AC4F-A03B-3C71B81831DE}"/>
              </a:ext>
            </a:extLst>
          </p:cNvPr>
          <p:cNvSpPr txBox="1"/>
          <p:nvPr/>
        </p:nvSpPr>
        <p:spPr>
          <a:xfrm>
            <a:off x="1021977" y="4796874"/>
            <a:ext cx="3095719" cy="369332"/>
          </a:xfrm>
          <a:prstGeom prst="rect">
            <a:avLst/>
          </a:prstGeom>
          <a:noFill/>
        </p:spPr>
        <p:txBody>
          <a:bodyPr wrap="none" rtlCol="0">
            <a:spAutoFit/>
          </a:bodyPr>
          <a:lstStyle/>
          <a:p>
            <a:r>
              <a:rPr kumimoji="1" lang="en-US" altLang="zh-TW" dirty="0">
                <a:solidFill>
                  <a:srgbClr val="0070C0"/>
                </a:solidFill>
                <a:latin typeface="Arial" panose="020B0604020202020204" pitchFamily="34" charset="0"/>
                <a:cs typeface="Arial" panose="020B0604020202020204" pitchFamily="34" charset="0"/>
              </a:rPr>
              <a:t>#</a:t>
            </a:r>
            <a:r>
              <a:rPr kumimoji="1" lang="en-US" altLang="zh-TW" dirty="0" err="1">
                <a:solidFill>
                  <a:srgbClr val="0070C0"/>
                </a:solidFill>
                <a:latin typeface="Arial" panose="020B0604020202020204" pitchFamily="34" charset="0"/>
                <a:cs typeface="Arial" panose="020B0604020202020204" pitchFamily="34" charset="0"/>
              </a:rPr>
              <a:t>LeastSquareApproximation</a:t>
            </a:r>
            <a:endParaRPr kumimoji="1" lang="zh-TW" altLang="en-US" dirty="0">
              <a:solidFill>
                <a:srgbClr val="0070C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2780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89F75B95-68F7-134E-AD5F-4FAED6B10254}"/>
              </a:ext>
            </a:extLst>
          </p:cNvPr>
          <p:cNvPicPr>
            <a:picLocks noChangeAspect="1"/>
          </p:cNvPicPr>
          <p:nvPr/>
        </p:nvPicPr>
        <p:blipFill>
          <a:blip r:embed="rId2"/>
          <a:stretch>
            <a:fillRect/>
          </a:stretch>
        </p:blipFill>
        <p:spPr>
          <a:xfrm>
            <a:off x="974165" y="1037666"/>
            <a:ext cx="4900318" cy="2153769"/>
          </a:xfrm>
          <a:prstGeom prst="rect">
            <a:avLst/>
          </a:prstGeom>
        </p:spPr>
      </p:pic>
      <p:pic>
        <p:nvPicPr>
          <p:cNvPr id="4" name="圖片 3">
            <a:extLst>
              <a:ext uri="{FF2B5EF4-FFF2-40B4-BE49-F238E27FC236}">
                <a16:creationId xmlns:a16="http://schemas.microsoft.com/office/drawing/2014/main" id="{A4A438B0-0D45-834C-9861-86F9E0EA26B7}"/>
              </a:ext>
            </a:extLst>
          </p:cNvPr>
          <p:cNvPicPr>
            <a:picLocks noChangeAspect="1"/>
          </p:cNvPicPr>
          <p:nvPr/>
        </p:nvPicPr>
        <p:blipFill>
          <a:blip r:embed="rId3"/>
          <a:stretch>
            <a:fillRect/>
          </a:stretch>
        </p:blipFill>
        <p:spPr>
          <a:xfrm>
            <a:off x="6605120" y="1037666"/>
            <a:ext cx="4529044" cy="2432453"/>
          </a:xfrm>
          <a:prstGeom prst="rect">
            <a:avLst/>
          </a:prstGeom>
        </p:spPr>
      </p:pic>
      <p:sp>
        <p:nvSpPr>
          <p:cNvPr id="5" name="文字方塊 4">
            <a:extLst>
              <a:ext uri="{FF2B5EF4-FFF2-40B4-BE49-F238E27FC236}">
                <a16:creationId xmlns:a16="http://schemas.microsoft.com/office/drawing/2014/main" id="{E9318FEA-A3C9-0C45-B238-84A1328977AB}"/>
              </a:ext>
            </a:extLst>
          </p:cNvPr>
          <p:cNvSpPr txBox="1"/>
          <p:nvPr/>
        </p:nvSpPr>
        <p:spPr>
          <a:xfrm>
            <a:off x="1685364" y="3908612"/>
            <a:ext cx="8547276" cy="1015663"/>
          </a:xfrm>
          <a:prstGeom prst="rect">
            <a:avLst/>
          </a:prstGeom>
          <a:noFill/>
        </p:spPr>
        <p:txBody>
          <a:bodyPr wrap="none" rtlCol="0">
            <a:spAutoFit/>
          </a:bodyPr>
          <a:lstStyle/>
          <a:p>
            <a:r>
              <a:rPr kumimoji="1" lang="en-US" altLang="zh-TW" sz="2000" dirty="0"/>
              <a:t>Question 8:  Explain why these two direct forms (namely, I and II) are equivalent?</a:t>
            </a:r>
          </a:p>
          <a:p>
            <a:endParaRPr kumimoji="1" lang="en-US" altLang="zh-TW" sz="2000" dirty="0"/>
          </a:p>
          <a:p>
            <a:r>
              <a:rPr kumimoji="1" lang="en-US" altLang="zh-TW" sz="2000" dirty="0"/>
              <a:t>Question 9: Can you draw the transposed form for the above?</a:t>
            </a:r>
            <a:endParaRPr kumimoji="1" lang="zh-TW" altLang="en-US" sz="2000" dirty="0"/>
          </a:p>
        </p:txBody>
      </p:sp>
      <p:sp>
        <p:nvSpPr>
          <p:cNvPr id="3" name="文字方塊 2">
            <a:extLst>
              <a:ext uri="{FF2B5EF4-FFF2-40B4-BE49-F238E27FC236}">
                <a16:creationId xmlns:a16="http://schemas.microsoft.com/office/drawing/2014/main" id="{CB11FB42-B310-3243-BE5D-963C3F5A6CD8}"/>
              </a:ext>
            </a:extLst>
          </p:cNvPr>
          <p:cNvSpPr txBox="1"/>
          <p:nvPr/>
        </p:nvSpPr>
        <p:spPr>
          <a:xfrm>
            <a:off x="3458817" y="5804452"/>
            <a:ext cx="3710568" cy="369332"/>
          </a:xfrm>
          <a:prstGeom prst="rect">
            <a:avLst/>
          </a:prstGeom>
          <a:noFill/>
        </p:spPr>
        <p:txBody>
          <a:bodyPr wrap="none" rtlCol="0">
            <a:spAutoFit/>
          </a:bodyPr>
          <a:lstStyle/>
          <a:p>
            <a:r>
              <a:rPr kumimoji="1" lang="en-US" altLang="zh-TW" dirty="0">
                <a:solidFill>
                  <a:schemeClr val="bg1">
                    <a:lumMod val="50000"/>
                  </a:schemeClr>
                </a:solidFill>
              </a:rPr>
              <a:t>Figures: from </a:t>
            </a:r>
            <a:r>
              <a:rPr kumimoji="1" lang="en-US" altLang="zh-TW" dirty="0" err="1">
                <a:solidFill>
                  <a:schemeClr val="bg1">
                    <a:lumMod val="50000"/>
                  </a:schemeClr>
                </a:solidFill>
              </a:rPr>
              <a:t>ccrma.Stanford.edu</a:t>
            </a:r>
            <a:r>
              <a:rPr kumimoji="1" lang="en-US" altLang="zh-TW" dirty="0">
                <a:solidFill>
                  <a:schemeClr val="bg1">
                    <a:lumMod val="50000"/>
                  </a:schemeClr>
                </a:solidFill>
              </a:rPr>
              <a:t>/~</a:t>
            </a:r>
            <a:r>
              <a:rPr kumimoji="1" lang="en-US" altLang="zh-TW" dirty="0" err="1">
                <a:solidFill>
                  <a:schemeClr val="bg1">
                    <a:lumMod val="50000"/>
                  </a:schemeClr>
                </a:solidFill>
              </a:rPr>
              <a:t>jos</a:t>
            </a:r>
            <a:endParaRPr kumimoji="1" lang="zh-TW" altLang="en-US" dirty="0">
              <a:solidFill>
                <a:schemeClr val="bg1">
                  <a:lumMod val="50000"/>
                </a:schemeClr>
              </a:solidFill>
            </a:endParaRPr>
          </a:p>
        </p:txBody>
      </p:sp>
    </p:spTree>
    <p:extLst>
      <p:ext uri="{BB962C8B-B14F-4D97-AF65-F5344CB8AC3E}">
        <p14:creationId xmlns:p14="http://schemas.microsoft.com/office/powerpoint/2010/main" val="2739701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77BC1025-3EAB-DD4C-A143-D8B202714B60}"/>
              </a:ext>
            </a:extLst>
          </p:cNvPr>
          <p:cNvSpPr txBox="1"/>
          <p:nvPr/>
        </p:nvSpPr>
        <p:spPr>
          <a:xfrm>
            <a:off x="878542" y="1015374"/>
            <a:ext cx="6347010" cy="1631216"/>
          </a:xfrm>
          <a:prstGeom prst="rect">
            <a:avLst/>
          </a:prstGeom>
          <a:noFill/>
        </p:spPr>
        <p:txBody>
          <a:bodyPr wrap="square" rtlCol="0">
            <a:spAutoFit/>
          </a:bodyPr>
          <a:lstStyle/>
          <a:p>
            <a:pPr algn="just"/>
            <a:r>
              <a:rPr kumimoji="1" lang="en-US" altLang="zh-TW" sz="2000" b="1" dirty="0">
                <a:latin typeface="Arial" panose="020B0604020202020204" pitchFamily="34" charset="0"/>
                <a:cs typeface="Arial" panose="020B0604020202020204" pitchFamily="34" charset="0"/>
              </a:rPr>
              <a:t>Question 10 (1 min):</a:t>
            </a:r>
            <a:r>
              <a:rPr kumimoji="1" lang="en-US" altLang="zh-TW" sz="2000" dirty="0">
                <a:latin typeface="Arial" panose="020B0604020202020204" pitchFamily="34" charset="0"/>
                <a:cs typeface="Arial" panose="020B0604020202020204" pitchFamily="34" charset="0"/>
              </a:rPr>
              <a:t>  Due to coefficients quantization, to the right is a list of “realizable pole positions” of a second order system.  Which structure below can achieve this?</a:t>
            </a:r>
          </a:p>
          <a:p>
            <a:pPr algn="just"/>
            <a:endParaRPr kumimoji="1" lang="en-US" altLang="zh-TW" sz="2000" dirty="0">
              <a:latin typeface="Arial" panose="020B0604020202020204" pitchFamily="34" charset="0"/>
              <a:cs typeface="Arial" panose="020B0604020202020204" pitchFamily="34" charset="0"/>
            </a:endParaRPr>
          </a:p>
        </p:txBody>
      </p:sp>
      <p:pic>
        <p:nvPicPr>
          <p:cNvPr id="5" name="圖片 4">
            <a:extLst>
              <a:ext uri="{FF2B5EF4-FFF2-40B4-BE49-F238E27FC236}">
                <a16:creationId xmlns:a16="http://schemas.microsoft.com/office/drawing/2014/main" id="{9DF3E512-EFCE-D745-AB33-941A70FFA54F}"/>
              </a:ext>
            </a:extLst>
          </p:cNvPr>
          <p:cNvPicPr>
            <a:picLocks noChangeAspect="1"/>
          </p:cNvPicPr>
          <p:nvPr/>
        </p:nvPicPr>
        <p:blipFill>
          <a:blip r:embed="rId3"/>
          <a:stretch>
            <a:fillRect/>
          </a:stretch>
        </p:blipFill>
        <p:spPr>
          <a:xfrm>
            <a:off x="7225552" y="613893"/>
            <a:ext cx="4869703" cy="3293889"/>
          </a:xfrm>
          <a:prstGeom prst="rect">
            <a:avLst/>
          </a:prstGeom>
        </p:spPr>
      </p:pic>
      <p:pic>
        <p:nvPicPr>
          <p:cNvPr id="8" name="圖片 7">
            <a:extLst>
              <a:ext uri="{FF2B5EF4-FFF2-40B4-BE49-F238E27FC236}">
                <a16:creationId xmlns:a16="http://schemas.microsoft.com/office/drawing/2014/main" id="{3BCAC662-24DC-CD49-AC51-D3EB04499C1B}"/>
              </a:ext>
            </a:extLst>
          </p:cNvPr>
          <p:cNvPicPr>
            <a:picLocks noChangeAspect="1"/>
          </p:cNvPicPr>
          <p:nvPr/>
        </p:nvPicPr>
        <p:blipFill>
          <a:blip r:embed="rId4"/>
          <a:stretch>
            <a:fillRect/>
          </a:stretch>
        </p:blipFill>
        <p:spPr>
          <a:xfrm>
            <a:off x="6098590" y="4309263"/>
            <a:ext cx="3978259" cy="2015937"/>
          </a:xfrm>
          <a:prstGeom prst="rect">
            <a:avLst/>
          </a:prstGeom>
        </p:spPr>
      </p:pic>
      <p:sp>
        <p:nvSpPr>
          <p:cNvPr id="11" name="文字方塊 10">
            <a:extLst>
              <a:ext uri="{FF2B5EF4-FFF2-40B4-BE49-F238E27FC236}">
                <a16:creationId xmlns:a16="http://schemas.microsoft.com/office/drawing/2014/main" id="{EA0E3BDD-0C54-044E-BD90-ECB3E5D99630}"/>
              </a:ext>
            </a:extLst>
          </p:cNvPr>
          <p:cNvSpPr txBox="1"/>
          <p:nvPr/>
        </p:nvSpPr>
        <p:spPr>
          <a:xfrm>
            <a:off x="1344706" y="3729318"/>
            <a:ext cx="482824" cy="369332"/>
          </a:xfrm>
          <a:prstGeom prst="rect">
            <a:avLst/>
          </a:prstGeom>
          <a:noFill/>
        </p:spPr>
        <p:txBody>
          <a:bodyPr wrap="none" rtlCol="0">
            <a:spAutoFit/>
          </a:bodyPr>
          <a:lstStyle/>
          <a:p>
            <a:r>
              <a:rPr kumimoji="1" lang="en-US" altLang="zh-TW" b="1" dirty="0"/>
              <a:t>(a)</a:t>
            </a:r>
            <a:endParaRPr kumimoji="1" lang="zh-TW" altLang="en-US" b="1" dirty="0"/>
          </a:p>
        </p:txBody>
      </p:sp>
      <p:sp>
        <p:nvSpPr>
          <p:cNvPr id="12" name="文字方塊 11">
            <a:extLst>
              <a:ext uri="{FF2B5EF4-FFF2-40B4-BE49-F238E27FC236}">
                <a16:creationId xmlns:a16="http://schemas.microsoft.com/office/drawing/2014/main" id="{76C8CD26-46CB-E542-BF32-6A1E317EFC71}"/>
              </a:ext>
            </a:extLst>
          </p:cNvPr>
          <p:cNvSpPr txBox="1"/>
          <p:nvPr/>
        </p:nvSpPr>
        <p:spPr>
          <a:xfrm>
            <a:off x="5602941" y="3771527"/>
            <a:ext cx="495649" cy="369332"/>
          </a:xfrm>
          <a:prstGeom prst="rect">
            <a:avLst/>
          </a:prstGeom>
          <a:noFill/>
        </p:spPr>
        <p:txBody>
          <a:bodyPr wrap="none" rtlCol="0">
            <a:spAutoFit/>
          </a:bodyPr>
          <a:lstStyle/>
          <a:p>
            <a:r>
              <a:rPr kumimoji="1" lang="en-US" altLang="zh-TW" b="1" dirty="0"/>
              <a:t>(b)</a:t>
            </a:r>
            <a:endParaRPr kumimoji="1" lang="zh-TW" altLang="en-US" b="1" dirty="0"/>
          </a:p>
        </p:txBody>
      </p:sp>
      <p:pic>
        <p:nvPicPr>
          <p:cNvPr id="14" name="圖片 13">
            <a:extLst>
              <a:ext uri="{FF2B5EF4-FFF2-40B4-BE49-F238E27FC236}">
                <a16:creationId xmlns:a16="http://schemas.microsoft.com/office/drawing/2014/main" id="{2F753A16-1B08-9349-BDA3-98BB560D9431}"/>
              </a:ext>
            </a:extLst>
          </p:cNvPr>
          <p:cNvPicPr>
            <a:picLocks noChangeAspect="1"/>
          </p:cNvPicPr>
          <p:nvPr/>
        </p:nvPicPr>
        <p:blipFill>
          <a:blip r:embed="rId5"/>
          <a:stretch>
            <a:fillRect/>
          </a:stretch>
        </p:blipFill>
        <p:spPr>
          <a:xfrm>
            <a:off x="267821" y="4193637"/>
            <a:ext cx="4914900" cy="2260600"/>
          </a:xfrm>
          <a:prstGeom prst="rect">
            <a:avLst/>
          </a:prstGeom>
        </p:spPr>
      </p:pic>
    </p:spTree>
    <p:extLst>
      <p:ext uri="{BB962C8B-B14F-4D97-AF65-F5344CB8AC3E}">
        <p14:creationId xmlns:p14="http://schemas.microsoft.com/office/powerpoint/2010/main" val="3023351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4AF22D3D-5E0E-C140-A4A5-9738EF42A999}"/>
                  </a:ext>
                </a:extLst>
              </p:cNvPr>
              <p:cNvSpPr/>
              <p:nvPr/>
            </p:nvSpPr>
            <p:spPr>
              <a:xfrm>
                <a:off x="1255058" y="1277035"/>
                <a:ext cx="9825318" cy="830997"/>
              </a:xfrm>
              <a:prstGeom prst="rect">
                <a:avLst/>
              </a:prstGeom>
            </p:spPr>
            <p:txBody>
              <a:bodyPr wrap="square">
                <a:spAutoFit/>
              </a:bodyPr>
              <a:lstStyle/>
              <a:p>
                <a:pPr algn="just"/>
                <a:r>
                  <a:rPr kumimoji="1" lang="en-US" altLang="zh-TW" sz="2400" b="1" dirty="0">
                    <a:latin typeface="Arial" panose="020B0604020202020204" pitchFamily="34" charset="0"/>
                    <a:cs typeface="Arial" panose="020B0604020202020204" pitchFamily="34" charset="0"/>
                  </a:rPr>
                  <a:t>Question 11</a:t>
                </a:r>
                <a:r>
                  <a:rPr kumimoji="1" lang="en-US" altLang="zh-TW" sz="2400" dirty="0">
                    <a:latin typeface="Arial" panose="020B0604020202020204" pitchFamily="34" charset="0"/>
                    <a:cs typeface="Arial" panose="020B0604020202020204" pitchFamily="34" charset="0"/>
                  </a:rPr>
                  <a:t>: To have this “uniform resolution”, how many bits should used to represent each multiplier -- </a:t>
                </a:r>
                <a14:m>
                  <m:oMath xmlns:m="http://schemas.openxmlformats.org/officeDocument/2006/math">
                    <m:r>
                      <a:rPr kumimoji="1" lang="en-US" altLang="zh-TW" sz="2400" b="0" i="1" smtClean="0">
                        <a:latin typeface="Cambria Math" panose="02040503050406030204" pitchFamily="18" charset="0"/>
                        <a:cs typeface="Arial" panose="020B0604020202020204" pitchFamily="34" charset="0"/>
                      </a:rPr>
                      <m:t>𝑟</m:t>
                    </m:r>
                    <m:func>
                      <m:funcPr>
                        <m:ctrlPr>
                          <a:rPr kumimoji="1" lang="en-US" altLang="zh-TW" sz="2400" b="0" i="1" smtClean="0">
                            <a:latin typeface="Cambria Math" panose="02040503050406030204" pitchFamily="18" charset="0"/>
                            <a:cs typeface="Arial" panose="020B0604020202020204" pitchFamily="34" charset="0"/>
                          </a:rPr>
                        </m:ctrlPr>
                      </m:funcPr>
                      <m:fName>
                        <m:r>
                          <m:rPr>
                            <m:sty m:val="p"/>
                          </m:rPr>
                          <a:rPr kumimoji="1" lang="en-US" altLang="zh-TW" sz="2400" b="0" i="0" smtClean="0">
                            <a:latin typeface="Cambria Math" panose="02040503050406030204" pitchFamily="18" charset="0"/>
                            <a:cs typeface="Arial" panose="020B0604020202020204" pitchFamily="34" charset="0"/>
                          </a:rPr>
                          <m:t>cos</m:t>
                        </m:r>
                      </m:fName>
                      <m:e>
                        <m:r>
                          <a:rPr kumimoji="1" lang="en-US" altLang="zh-TW" sz="2400" b="0" i="1" smtClean="0">
                            <a:latin typeface="Cambria Math" panose="02040503050406030204" pitchFamily="18" charset="0"/>
                            <a:cs typeface="Arial" panose="020B0604020202020204" pitchFamily="34" charset="0"/>
                          </a:rPr>
                          <m:t>𝜃</m:t>
                        </m:r>
                      </m:e>
                    </m:func>
                    <m:r>
                      <a:rPr kumimoji="1" lang="en-US" altLang="zh-TW" sz="2400" b="0" i="1" smtClean="0">
                        <a:latin typeface="Cambria Math" panose="02040503050406030204" pitchFamily="18" charset="0"/>
                        <a:cs typeface="Arial" panose="020B0604020202020204" pitchFamily="34" charset="0"/>
                      </a:rPr>
                      <m:t> </m:t>
                    </m:r>
                  </m:oMath>
                </a14:m>
                <a:r>
                  <a:rPr kumimoji="1" lang="en-US" altLang="zh-TW" sz="2400" dirty="0">
                    <a:latin typeface="Arial" panose="020B0604020202020204" pitchFamily="34" charset="0"/>
                    <a:cs typeface="Arial" panose="020B0604020202020204" pitchFamily="34" charset="0"/>
                  </a:rPr>
                  <a:t>or </a:t>
                </a:r>
                <a14:m>
                  <m:oMath xmlns:m="http://schemas.openxmlformats.org/officeDocument/2006/math">
                    <m:r>
                      <a:rPr kumimoji="1" lang="en-US" altLang="zh-TW" sz="2400" b="0" i="1" smtClean="0">
                        <a:latin typeface="Cambria Math" panose="02040503050406030204" pitchFamily="18" charset="0"/>
                        <a:cs typeface="Arial" panose="020B0604020202020204" pitchFamily="34" charset="0"/>
                      </a:rPr>
                      <m:t>𝑟</m:t>
                    </m:r>
                    <m:func>
                      <m:funcPr>
                        <m:ctrlPr>
                          <a:rPr kumimoji="1" lang="en-US" altLang="zh-TW" sz="2400" b="0" i="1" smtClean="0">
                            <a:latin typeface="Cambria Math" panose="02040503050406030204" pitchFamily="18" charset="0"/>
                            <a:cs typeface="Arial" panose="020B0604020202020204" pitchFamily="34" charset="0"/>
                          </a:rPr>
                        </m:ctrlPr>
                      </m:funcPr>
                      <m:fName>
                        <m:r>
                          <m:rPr>
                            <m:sty m:val="p"/>
                          </m:rPr>
                          <a:rPr kumimoji="1" lang="en-US" altLang="zh-TW" sz="2400" b="0" i="0" smtClean="0">
                            <a:latin typeface="Cambria Math" panose="02040503050406030204" pitchFamily="18" charset="0"/>
                            <a:cs typeface="Arial" panose="020B0604020202020204" pitchFamily="34" charset="0"/>
                          </a:rPr>
                          <m:t>sin</m:t>
                        </m:r>
                      </m:fName>
                      <m:e>
                        <m:r>
                          <a:rPr kumimoji="1" lang="en-US" altLang="zh-TW" sz="2400" b="0" i="1" smtClean="0">
                            <a:latin typeface="Cambria Math" panose="02040503050406030204" pitchFamily="18" charset="0"/>
                            <a:cs typeface="Arial" panose="020B0604020202020204" pitchFamily="34" charset="0"/>
                          </a:rPr>
                          <m:t>𝜃</m:t>
                        </m:r>
                      </m:e>
                    </m:func>
                  </m:oMath>
                </a14:m>
                <a:r>
                  <a:rPr kumimoji="1" lang="en-US" altLang="zh-TW" sz="2400" dirty="0">
                    <a:latin typeface="Arial" panose="020B0604020202020204" pitchFamily="34" charset="0"/>
                    <a:cs typeface="Arial" panose="020B0604020202020204" pitchFamily="34" charset="0"/>
                  </a:rPr>
                  <a:t>?</a:t>
                </a:r>
                <a:endParaRPr kumimoji="1" lang="zh-TW" altLang="en-US" sz="2400" dirty="0">
                  <a:latin typeface="Arial" panose="020B0604020202020204" pitchFamily="34" charset="0"/>
                  <a:cs typeface="Arial" panose="020B0604020202020204" pitchFamily="34" charset="0"/>
                </a:endParaRPr>
              </a:p>
            </p:txBody>
          </p:sp>
        </mc:Choice>
        <mc:Fallback xmlns="">
          <p:sp>
            <p:nvSpPr>
              <p:cNvPr id="2" name="矩形 1">
                <a:extLst>
                  <a:ext uri="{FF2B5EF4-FFF2-40B4-BE49-F238E27FC236}">
                    <a16:creationId xmlns:a16="http://schemas.microsoft.com/office/drawing/2014/main" id="{4AF22D3D-5E0E-C140-A4A5-9738EF42A999}"/>
                  </a:ext>
                </a:extLst>
              </p:cNvPr>
              <p:cNvSpPr>
                <a:spLocks noRot="1" noChangeAspect="1" noMove="1" noResize="1" noEditPoints="1" noAdjustHandles="1" noChangeArrowheads="1" noChangeShapeType="1" noTextEdit="1"/>
              </p:cNvSpPr>
              <p:nvPr/>
            </p:nvSpPr>
            <p:spPr>
              <a:xfrm>
                <a:off x="1255058" y="1277035"/>
                <a:ext cx="9825318" cy="830997"/>
              </a:xfrm>
              <a:prstGeom prst="rect">
                <a:avLst/>
              </a:prstGeom>
              <a:blipFill>
                <a:blip r:embed="rId3"/>
                <a:stretch>
                  <a:fillRect l="-904" t="-6061" r="-904" b="-13636"/>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2A83A317-3913-2945-B594-F778D6F476D4}"/>
              </a:ext>
            </a:extLst>
          </p:cNvPr>
          <p:cNvPicPr>
            <a:picLocks noChangeAspect="1"/>
          </p:cNvPicPr>
          <p:nvPr/>
        </p:nvPicPr>
        <p:blipFill>
          <a:blip r:embed="rId4"/>
          <a:stretch>
            <a:fillRect/>
          </a:stretch>
        </p:blipFill>
        <p:spPr>
          <a:xfrm>
            <a:off x="5376752" y="2359044"/>
            <a:ext cx="6108903" cy="4132089"/>
          </a:xfrm>
          <a:prstGeom prst="rect">
            <a:avLst/>
          </a:prstGeom>
        </p:spPr>
      </p:pic>
      <p:pic>
        <p:nvPicPr>
          <p:cNvPr id="4" name="圖片 3">
            <a:extLst>
              <a:ext uri="{FF2B5EF4-FFF2-40B4-BE49-F238E27FC236}">
                <a16:creationId xmlns:a16="http://schemas.microsoft.com/office/drawing/2014/main" id="{5DA1D284-4529-5E42-8A3D-4D9155A76E1B}"/>
              </a:ext>
            </a:extLst>
          </p:cNvPr>
          <p:cNvPicPr>
            <a:picLocks noChangeAspect="1"/>
          </p:cNvPicPr>
          <p:nvPr/>
        </p:nvPicPr>
        <p:blipFill>
          <a:blip r:embed="rId5"/>
          <a:stretch>
            <a:fillRect/>
          </a:stretch>
        </p:blipFill>
        <p:spPr>
          <a:xfrm>
            <a:off x="2347551" y="3984137"/>
            <a:ext cx="3978259" cy="2015937"/>
          </a:xfrm>
          <a:prstGeom prst="rect">
            <a:avLst/>
          </a:prstGeom>
        </p:spPr>
      </p:pic>
      <p:sp>
        <p:nvSpPr>
          <p:cNvPr id="5" name="文字方塊 4">
            <a:extLst>
              <a:ext uri="{FF2B5EF4-FFF2-40B4-BE49-F238E27FC236}">
                <a16:creationId xmlns:a16="http://schemas.microsoft.com/office/drawing/2014/main" id="{F41DA7AB-4EFF-684F-90BE-2667BFDECA09}"/>
              </a:ext>
            </a:extLst>
          </p:cNvPr>
          <p:cNvSpPr txBox="1"/>
          <p:nvPr/>
        </p:nvSpPr>
        <p:spPr>
          <a:xfrm>
            <a:off x="1255058" y="2292749"/>
            <a:ext cx="3798964" cy="1200329"/>
          </a:xfrm>
          <a:prstGeom prst="rect">
            <a:avLst/>
          </a:prstGeom>
          <a:noFill/>
        </p:spPr>
        <p:txBody>
          <a:bodyPr wrap="square" rtlCol="0">
            <a:spAutoFit/>
          </a:bodyPr>
          <a:lstStyle/>
          <a:p>
            <a:pPr marL="342900" indent="-342900">
              <a:buAutoNum type="alphaLcParenBoth"/>
            </a:pPr>
            <a:r>
              <a:rPr kumimoji="1" lang="en-US" altLang="zh-TW" sz="2400" dirty="0"/>
              <a:t> 8, </a:t>
            </a:r>
          </a:p>
          <a:p>
            <a:pPr marL="342900" indent="-342900">
              <a:buAutoNum type="alphaLcParenBoth"/>
            </a:pPr>
            <a:r>
              <a:rPr kumimoji="1" lang="en-US" altLang="zh-TW" sz="2400" dirty="0"/>
              <a:t> 4, </a:t>
            </a:r>
          </a:p>
          <a:p>
            <a:pPr marL="342900" indent="-342900">
              <a:buAutoNum type="alphaLcParenBoth"/>
            </a:pPr>
            <a:r>
              <a:rPr kumimoji="1" lang="en-US" altLang="zh-TW" sz="2400" dirty="0"/>
              <a:t> 3.</a:t>
            </a:r>
            <a:endParaRPr kumimoji="1" lang="zh-TW" altLang="en-US" sz="2400" dirty="0"/>
          </a:p>
        </p:txBody>
      </p:sp>
    </p:spTree>
    <p:extLst>
      <p:ext uri="{BB962C8B-B14F-4D97-AF65-F5344CB8AC3E}">
        <p14:creationId xmlns:p14="http://schemas.microsoft.com/office/powerpoint/2010/main" val="1466682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10C044-4011-2A4D-8C8E-6B16542DD818}"/>
              </a:ext>
            </a:extLst>
          </p:cNvPr>
          <p:cNvSpPr>
            <a:spLocks noGrp="1"/>
          </p:cNvSpPr>
          <p:nvPr>
            <p:ph type="title"/>
          </p:nvPr>
        </p:nvSpPr>
        <p:spPr/>
        <p:txBody>
          <a:bodyPr/>
          <a:lstStyle/>
          <a:p>
            <a:r>
              <a:rPr kumimoji="1" lang="en-US" altLang="zh-TW" dirty="0"/>
              <a:t>Overview of this semester, latest update</a:t>
            </a:r>
            <a:endParaRPr kumimoji="1" lang="zh-TW" altLang="en-US" dirty="0"/>
          </a:p>
        </p:txBody>
      </p:sp>
      <p:sp>
        <p:nvSpPr>
          <p:cNvPr id="3" name="內容版面配置區 2">
            <a:extLst>
              <a:ext uri="{FF2B5EF4-FFF2-40B4-BE49-F238E27FC236}">
                <a16:creationId xmlns:a16="http://schemas.microsoft.com/office/drawing/2014/main" id="{BFC73BB0-5B6B-D948-9FC8-075953F7A973}"/>
              </a:ext>
            </a:extLst>
          </p:cNvPr>
          <p:cNvSpPr>
            <a:spLocks noGrp="1"/>
          </p:cNvSpPr>
          <p:nvPr>
            <p:ph sz="half" idx="1"/>
          </p:nvPr>
        </p:nvSpPr>
        <p:spPr>
          <a:xfrm>
            <a:off x="581193" y="2228003"/>
            <a:ext cx="3334824" cy="2917430"/>
          </a:xfrm>
        </p:spPr>
        <p:style>
          <a:lnRef idx="2">
            <a:schemeClr val="accent2"/>
          </a:lnRef>
          <a:fillRef idx="1">
            <a:schemeClr val="lt1"/>
          </a:fillRef>
          <a:effectRef idx="0">
            <a:schemeClr val="accent2"/>
          </a:effectRef>
          <a:fontRef idx="minor">
            <a:schemeClr val="dk1"/>
          </a:fontRef>
        </p:style>
        <p:txBody>
          <a:bodyPr>
            <a:normAutofit/>
          </a:bodyPr>
          <a:lstStyle/>
          <a:p>
            <a:pPr marL="0" indent="0">
              <a:buNone/>
            </a:pPr>
            <a:r>
              <a:rPr kumimoji="1" lang="en-US" altLang="zh-TW" dirty="0"/>
              <a:t>We have done:</a:t>
            </a:r>
          </a:p>
          <a:p>
            <a:r>
              <a:rPr kumimoji="1" lang="en-US" altLang="zh-TW" dirty="0"/>
              <a:t>13 Video lectures from MIT</a:t>
            </a:r>
          </a:p>
          <a:p>
            <a:r>
              <a:rPr kumimoji="1" lang="en-US" altLang="zh-TW" b="1" dirty="0"/>
              <a:t>23(?)</a:t>
            </a:r>
            <a:r>
              <a:rPr kumimoji="1" lang="en-US" altLang="zh-TW" dirty="0"/>
              <a:t> extra videos from YWL</a:t>
            </a:r>
          </a:p>
          <a:p>
            <a:r>
              <a:rPr kumimoji="1" lang="en-US" altLang="zh-TW" dirty="0"/>
              <a:t>9 HWs</a:t>
            </a:r>
          </a:p>
          <a:p>
            <a:r>
              <a:rPr kumimoji="1" lang="en-US" altLang="zh-TW" dirty="0"/>
              <a:t>4 streaming sessions</a:t>
            </a:r>
            <a:endParaRPr kumimoji="1" lang="zh-TW" altLang="en-US" dirty="0"/>
          </a:p>
        </p:txBody>
      </p:sp>
      <p:sp>
        <p:nvSpPr>
          <p:cNvPr id="4" name="內容版面配置區 3">
            <a:extLst>
              <a:ext uri="{FF2B5EF4-FFF2-40B4-BE49-F238E27FC236}">
                <a16:creationId xmlns:a16="http://schemas.microsoft.com/office/drawing/2014/main" id="{48CC3783-7745-424F-BB82-795C582BFAC2}"/>
              </a:ext>
            </a:extLst>
          </p:cNvPr>
          <p:cNvSpPr>
            <a:spLocks noGrp="1"/>
          </p:cNvSpPr>
          <p:nvPr>
            <p:ph sz="half" idx="2"/>
          </p:nvPr>
        </p:nvSpPr>
        <p:spPr>
          <a:xfrm>
            <a:off x="4823012" y="2228003"/>
            <a:ext cx="6787797" cy="4208656"/>
          </a:xfrm>
        </p:spPr>
        <p:txBody>
          <a:bodyPr>
            <a:noAutofit/>
          </a:bodyPr>
          <a:lstStyle/>
          <a:p>
            <a:pPr marL="0" indent="0">
              <a:buNone/>
            </a:pPr>
            <a:r>
              <a:rPr kumimoji="1" lang="en-US" altLang="zh-TW" sz="2000" b="1" dirty="0"/>
              <a:t>Below are the textbook sections you should </a:t>
            </a:r>
            <a:r>
              <a:rPr kumimoji="1" lang="en-US" altLang="zh-TW" sz="2000" b="1" dirty="0">
                <a:solidFill>
                  <a:srgbClr val="00B050"/>
                </a:solidFill>
              </a:rPr>
              <a:t>prepare for the final exam</a:t>
            </a:r>
            <a:r>
              <a:rPr kumimoji="1" lang="en-US" altLang="zh-TW" sz="2000" b="1" dirty="0"/>
              <a:t>.</a:t>
            </a:r>
          </a:p>
          <a:p>
            <a:r>
              <a:rPr kumimoji="1" lang="en-US" altLang="zh-TW" sz="2000" dirty="0"/>
              <a:t>2.7-2.9 Discrete-time Fourier transform</a:t>
            </a:r>
          </a:p>
          <a:p>
            <a:r>
              <a:rPr kumimoji="1" lang="en-US" altLang="zh-TW" sz="2000" dirty="0"/>
              <a:t>4.2-4.4; 4.6 All about sampling</a:t>
            </a:r>
          </a:p>
          <a:p>
            <a:r>
              <a:rPr kumimoji="1" lang="en-US" altLang="zh-TW" sz="2000" dirty="0"/>
              <a:t>5.1-5.7: Linear time-invariant system analysis</a:t>
            </a:r>
          </a:p>
          <a:p>
            <a:r>
              <a:rPr kumimoji="1" lang="en-US" altLang="zh-TW" sz="2000" dirty="0"/>
              <a:t>6.2-6.4, </a:t>
            </a:r>
            <a:r>
              <a:rPr kumimoji="1" lang="en-US" altLang="zh-TW" sz="2000" dirty="0">
                <a:solidFill>
                  <a:srgbClr val="0070C0"/>
                </a:solidFill>
              </a:rPr>
              <a:t>6.6, 6.8*</a:t>
            </a:r>
            <a:r>
              <a:rPr kumimoji="1" lang="en-US" altLang="zh-TW" sz="2000" dirty="0"/>
              <a:t> Structures for discrete-time systems</a:t>
            </a:r>
          </a:p>
          <a:p>
            <a:r>
              <a:rPr kumimoji="1" lang="en-US" altLang="zh-TW" sz="2000" dirty="0"/>
              <a:t>7.1-7.7, 7.9: IIR and FIR Filter design</a:t>
            </a:r>
          </a:p>
          <a:p>
            <a:pPr marL="0" indent="0">
              <a:buNone/>
            </a:pPr>
            <a:r>
              <a:rPr kumimoji="1" lang="en-US" altLang="zh-TW" sz="2000" dirty="0">
                <a:solidFill>
                  <a:srgbClr val="0070C0"/>
                </a:solidFill>
              </a:rPr>
              <a:t>* Will be in HW10, due June 14 23:59.</a:t>
            </a:r>
          </a:p>
          <a:p>
            <a:pPr marL="0" indent="0">
              <a:buNone/>
            </a:pPr>
            <a:r>
              <a:rPr kumimoji="1" lang="en-US" altLang="zh-TW" sz="2000" dirty="0"/>
              <a:t>(Sections not included in the final exam are 6.5, 6.7, 7.8)</a:t>
            </a:r>
          </a:p>
          <a:p>
            <a:pPr marL="0" indent="0">
              <a:buNone/>
            </a:pPr>
            <a:endParaRPr kumimoji="1" lang="zh-TW" altLang="en-US" sz="2000" dirty="0"/>
          </a:p>
        </p:txBody>
      </p:sp>
    </p:spTree>
    <p:extLst>
      <p:ext uri="{BB962C8B-B14F-4D97-AF65-F5344CB8AC3E}">
        <p14:creationId xmlns:p14="http://schemas.microsoft.com/office/powerpoint/2010/main" val="1998586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014694CB-48E3-3D4B-8820-C8696222E4BB}"/>
              </a:ext>
            </a:extLst>
          </p:cNvPr>
          <p:cNvSpPr>
            <a:spLocks noGrp="1"/>
          </p:cNvSpPr>
          <p:nvPr>
            <p:ph type="title"/>
          </p:nvPr>
        </p:nvSpPr>
        <p:spPr/>
        <p:txBody>
          <a:bodyPr/>
          <a:lstStyle/>
          <a:p>
            <a:r>
              <a:rPr kumimoji="1" lang="en-US" altLang="zh-TW" dirty="0"/>
              <a:t>Upcoming schedules</a:t>
            </a:r>
            <a:endParaRPr kumimoji="1" lang="zh-TW" altLang="en-US" dirty="0"/>
          </a:p>
        </p:txBody>
      </p:sp>
      <p:sp>
        <p:nvSpPr>
          <p:cNvPr id="3" name="內容版面配置區 2">
            <a:extLst>
              <a:ext uri="{FF2B5EF4-FFF2-40B4-BE49-F238E27FC236}">
                <a16:creationId xmlns:a16="http://schemas.microsoft.com/office/drawing/2014/main" id="{F3B99BE2-A346-1748-AACB-9F55635E1C27}"/>
              </a:ext>
            </a:extLst>
          </p:cNvPr>
          <p:cNvSpPr>
            <a:spLocks noGrp="1"/>
          </p:cNvSpPr>
          <p:nvPr>
            <p:ph idx="1"/>
          </p:nvPr>
        </p:nvSpPr>
        <p:spPr/>
        <p:txBody>
          <a:bodyPr>
            <a:normAutofit/>
          </a:bodyPr>
          <a:lstStyle/>
          <a:p>
            <a:r>
              <a:rPr kumimoji="1" lang="en-US" altLang="zh-TW" sz="2400" dirty="0"/>
              <a:t>6/15 (Monday) Streaming #5, over </a:t>
            </a:r>
            <a:r>
              <a:rPr kumimoji="1" lang="en-US" altLang="zh-TW" sz="2400" dirty="0" err="1"/>
              <a:t>youtube</a:t>
            </a:r>
            <a:endParaRPr kumimoji="1" lang="en-US" altLang="zh-TW" sz="2400" dirty="0"/>
          </a:p>
          <a:p>
            <a:endParaRPr kumimoji="1" lang="en-US" altLang="zh-TW" sz="2400" dirty="0"/>
          </a:p>
          <a:p>
            <a:r>
              <a:rPr kumimoji="1" lang="en-US" altLang="zh-TW" sz="2400" dirty="0"/>
              <a:t>6/22 (Monday) Final Exam (50%)</a:t>
            </a:r>
          </a:p>
          <a:p>
            <a:endParaRPr kumimoji="1" lang="zh-TW" altLang="en-US" sz="2400" dirty="0"/>
          </a:p>
        </p:txBody>
      </p:sp>
      <p:sp>
        <p:nvSpPr>
          <p:cNvPr id="8" name="文字方塊 7">
            <a:extLst>
              <a:ext uri="{FF2B5EF4-FFF2-40B4-BE49-F238E27FC236}">
                <a16:creationId xmlns:a16="http://schemas.microsoft.com/office/drawing/2014/main" id="{038A0DE8-CE01-2E41-8F8F-EEF338F52518}"/>
              </a:ext>
            </a:extLst>
          </p:cNvPr>
          <p:cNvSpPr txBox="1"/>
          <p:nvPr/>
        </p:nvSpPr>
        <p:spPr>
          <a:xfrm>
            <a:off x="4552122" y="6460435"/>
            <a:ext cx="184731" cy="369332"/>
          </a:xfrm>
          <a:prstGeom prst="rect">
            <a:avLst/>
          </a:prstGeom>
          <a:noFill/>
        </p:spPr>
        <p:txBody>
          <a:bodyPr wrap="none" rtlCol="0">
            <a:spAutoFit/>
          </a:bodyPr>
          <a:lstStyle/>
          <a:p>
            <a:endParaRPr kumimoji="1" lang="zh-TW" altLang="en-US" dirty="0"/>
          </a:p>
        </p:txBody>
      </p:sp>
    </p:spTree>
    <p:extLst>
      <p:ext uri="{BB962C8B-B14F-4D97-AF65-F5344CB8AC3E}">
        <p14:creationId xmlns:p14="http://schemas.microsoft.com/office/powerpoint/2010/main" val="856188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BD50F11A-D2F9-E34D-9540-CF0184970072}"/>
              </a:ext>
            </a:extLst>
          </p:cNvPr>
          <p:cNvSpPr>
            <a:spLocks noGrp="1"/>
          </p:cNvSpPr>
          <p:nvPr>
            <p:ph type="title"/>
          </p:nvPr>
        </p:nvSpPr>
        <p:spPr/>
        <p:txBody>
          <a:bodyPr/>
          <a:lstStyle/>
          <a:p>
            <a:r>
              <a:rPr kumimoji="1" lang="en-US" altLang="zh-TW" dirty="0"/>
              <a:t>Let’s begin this mock exam.</a:t>
            </a:r>
            <a:endParaRPr kumimoji="1" lang="zh-TW" altLang="en-US" dirty="0"/>
          </a:p>
        </p:txBody>
      </p:sp>
      <p:sp>
        <p:nvSpPr>
          <p:cNvPr id="4" name="文字版面配置區 3">
            <a:extLst>
              <a:ext uri="{FF2B5EF4-FFF2-40B4-BE49-F238E27FC236}">
                <a16:creationId xmlns:a16="http://schemas.microsoft.com/office/drawing/2014/main" id="{1D4D3FA4-A8C2-A14F-A65D-B7A6983DFC17}"/>
              </a:ext>
            </a:extLst>
          </p:cNvPr>
          <p:cNvSpPr>
            <a:spLocks noGrp="1"/>
          </p:cNvSpPr>
          <p:nvPr>
            <p:ph type="body" idx="1"/>
          </p:nvPr>
        </p:nvSpPr>
        <p:spPr/>
        <p:txBody>
          <a:bodyPr>
            <a:normAutofit/>
          </a:bodyPr>
          <a:lstStyle/>
          <a:p>
            <a:endParaRPr kumimoji="1" lang="zh-TW" altLang="en-US" cap="none" dirty="0"/>
          </a:p>
        </p:txBody>
      </p:sp>
    </p:spTree>
    <p:extLst>
      <p:ext uri="{BB962C8B-B14F-4D97-AF65-F5344CB8AC3E}">
        <p14:creationId xmlns:p14="http://schemas.microsoft.com/office/powerpoint/2010/main" val="1090498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5EFBE8E8-B038-444C-9C9D-9331F1335FF5}"/>
                  </a:ext>
                </a:extLst>
              </p:cNvPr>
              <p:cNvSpPr txBox="1"/>
              <p:nvPr/>
            </p:nvSpPr>
            <p:spPr>
              <a:xfrm>
                <a:off x="1819081" y="854765"/>
                <a:ext cx="8825506" cy="2308324"/>
              </a:xfrm>
              <a:prstGeom prst="rect">
                <a:avLst/>
              </a:prstGeom>
              <a:noFill/>
            </p:spPr>
            <p:txBody>
              <a:bodyPr wrap="square" rtlCol="0">
                <a:spAutoFit/>
              </a:bodyPr>
              <a:lstStyle/>
              <a:p>
                <a:pPr algn="just"/>
                <a:r>
                  <a:rPr lang="en-US" altLang="zh-TW" sz="2400" b="1" dirty="0">
                    <a:latin typeface="Gill Sans MT" panose="020B0502020104020203" pitchFamily="34" charset="0"/>
                    <a:cs typeface="Times New Roman" panose="02020603050405020304" pitchFamily="18" charset="0"/>
                  </a:rPr>
                  <a:t>Question 1 (1 min):</a:t>
                </a:r>
                <a:r>
                  <a:rPr lang="en-US" altLang="zh-TW" sz="2400" dirty="0">
                    <a:latin typeface="Gill Sans MT" panose="020B0502020104020203" pitchFamily="34" charset="0"/>
                    <a:cs typeface="Times New Roman" panose="02020603050405020304" pitchFamily="18" charset="0"/>
                  </a:rPr>
                  <a:t> </a:t>
                </a:r>
                <a:r>
                  <a:rPr lang="en-US" altLang="zh-TW" sz="2400" dirty="0">
                    <a:latin typeface="Gill Sans MT" panose="020B0502020104020203" pitchFamily="34" charset="0"/>
                  </a:rPr>
                  <a:t>In the window method of FIR filter design, we multiply the ideal impulse response </a:t>
                </a:r>
                <a14:m>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h</m:t>
                        </m:r>
                      </m:e>
                      <m:sub>
                        <m:r>
                          <m:rPr>
                            <m:sty m:val="p"/>
                          </m:rPr>
                          <a:rPr lang="en-US" altLang="zh-TW" sz="2400" b="0" i="0" smtClean="0">
                            <a:latin typeface="Cambria Math" panose="02040503050406030204" pitchFamily="18" charset="0"/>
                          </a:rPr>
                          <m:t>id</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𝑛</m:t>
                    </m:r>
                    <m:r>
                      <a:rPr lang="en-US" altLang="zh-TW" sz="2400" b="0" i="1" smtClean="0">
                        <a:latin typeface="Cambria Math" panose="02040503050406030204" pitchFamily="18" charset="0"/>
                      </a:rPr>
                      <m:t>]</m:t>
                    </m:r>
                  </m:oMath>
                </a14:m>
                <a:r>
                  <a:rPr lang="en-US" altLang="zh-TW" sz="2400" dirty="0">
                    <a:latin typeface="Gill Sans MT" panose="020B0502020104020203" pitchFamily="34" charset="0"/>
                  </a:rPr>
                  <a:t> with a window function </a:t>
                </a:r>
                <a14:m>
                  <m:oMath xmlns:m="http://schemas.openxmlformats.org/officeDocument/2006/math">
                    <m:r>
                      <a:rPr lang="en-US" altLang="zh-TW" sz="2400" b="0" i="1" smtClean="0">
                        <a:latin typeface="Cambria Math" panose="02040503050406030204" pitchFamily="18" charset="0"/>
                      </a:rPr>
                      <m:t>𝑤</m:t>
                    </m:r>
                    <m:d>
                      <m:dPr>
                        <m:begChr m:val="["/>
                        <m:endChr m:val="]"/>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𝑛</m:t>
                        </m:r>
                      </m:e>
                    </m:d>
                    <m:r>
                      <a:rPr lang="en-US" altLang="zh-TW" sz="2400" b="0" i="0" smtClean="0">
                        <a:latin typeface="Cambria Math" panose="02040503050406030204" pitchFamily="18" charset="0"/>
                      </a:rPr>
                      <m:t>. </m:t>
                    </m:r>
                  </m:oMath>
                </a14:m>
                <a:r>
                  <a:rPr lang="en-US" altLang="zh-TW" sz="2400" dirty="0">
                    <a:latin typeface="Gill Sans MT" panose="020B0502020104020203" pitchFamily="34" charset="0"/>
                  </a:rPr>
                  <a:t> Let the result be </a:t>
                </a:r>
                <a14:m>
                  <m:oMath xmlns:m="http://schemas.openxmlformats.org/officeDocument/2006/math">
                    <m:r>
                      <a:rPr lang="en-US" altLang="zh-TW" sz="2400" b="0" i="1" smtClean="0">
                        <a:latin typeface="Cambria Math" panose="02040503050406030204" pitchFamily="18" charset="0"/>
                      </a:rPr>
                      <m:t>h</m:t>
                    </m:r>
                    <m:d>
                      <m:dPr>
                        <m:begChr m:val="["/>
                        <m:endChr m:val="]"/>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𝑛</m:t>
                        </m:r>
                      </m:e>
                    </m:d>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h</m:t>
                        </m:r>
                      </m:e>
                      <m:sub>
                        <m:r>
                          <m:rPr>
                            <m:sty m:val="p"/>
                          </m:rPr>
                          <a:rPr lang="en-US" altLang="zh-TW" sz="2400" b="0" i="0" smtClean="0">
                            <a:latin typeface="Cambria Math" panose="02040503050406030204" pitchFamily="18" charset="0"/>
                          </a:rPr>
                          <m:t>id</m:t>
                        </m:r>
                      </m:sub>
                    </m:sSub>
                    <m:d>
                      <m:dPr>
                        <m:begChr m:val="["/>
                        <m:endChr m:val="]"/>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𝑛</m:t>
                        </m:r>
                      </m:e>
                    </m:d>
                    <m:r>
                      <a:rPr lang="en-US" altLang="zh-TW" sz="2400" b="0" i="1" smtClean="0">
                        <a:latin typeface="Cambria Math" panose="02040503050406030204" pitchFamily="18" charset="0"/>
                      </a:rPr>
                      <m:t>𝑤</m:t>
                    </m:r>
                    <m:d>
                      <m:dPr>
                        <m:begChr m:val="["/>
                        <m:endChr m:val="]"/>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𝑛</m:t>
                        </m:r>
                      </m:e>
                    </m:d>
                    <m:r>
                      <a:rPr lang="en-US" altLang="zh-TW" sz="2400" b="0" i="1" smtClean="0">
                        <a:latin typeface="Cambria Math" panose="02040503050406030204" pitchFamily="18" charset="0"/>
                      </a:rPr>
                      <m:t>.</m:t>
                    </m:r>
                  </m:oMath>
                </a14:m>
                <a:r>
                  <a:rPr lang="en-US" altLang="zh-TW" sz="2400" dirty="0">
                    <a:latin typeface="Gill Sans MT" panose="020B0502020104020203" pitchFamily="34" charset="0"/>
                  </a:rPr>
                  <a:t>  What happens in the frequency domain when we do so? </a:t>
                </a:r>
              </a:p>
              <a:p>
                <a:br>
                  <a:rPr lang="en-US" altLang="zh-TW" sz="2400" dirty="0">
                    <a:latin typeface="Gill Sans MT" panose="020B0502020104020203" pitchFamily="34" charset="0"/>
                    <a:cs typeface="Times New Roman" panose="02020603050405020304" pitchFamily="18" charset="0"/>
                  </a:rPr>
                </a:br>
                <a:endParaRPr lang="en-US" altLang="zh-TW" sz="2400" dirty="0">
                  <a:latin typeface="Gill Sans MT" panose="020B0502020104020203" pitchFamily="34" charset="0"/>
                  <a:cs typeface="Times New Roman" panose="02020603050405020304" pitchFamily="18" charset="0"/>
                </a:endParaRPr>
              </a:p>
            </p:txBody>
          </p:sp>
        </mc:Choice>
        <mc:Fallback xmlns="">
          <p:sp>
            <p:nvSpPr>
              <p:cNvPr id="7" name="文字方塊 6">
                <a:extLst>
                  <a:ext uri="{FF2B5EF4-FFF2-40B4-BE49-F238E27FC236}">
                    <a16:creationId xmlns:a16="http://schemas.microsoft.com/office/drawing/2014/main" id="{5EFBE8E8-B038-444C-9C9D-9331F1335FF5}"/>
                  </a:ext>
                </a:extLst>
              </p:cNvPr>
              <p:cNvSpPr txBox="1">
                <a:spLocks noRot="1" noChangeAspect="1" noMove="1" noResize="1" noEditPoints="1" noAdjustHandles="1" noChangeArrowheads="1" noChangeShapeType="1" noTextEdit="1"/>
              </p:cNvSpPr>
              <p:nvPr/>
            </p:nvSpPr>
            <p:spPr>
              <a:xfrm>
                <a:off x="1819081" y="854765"/>
                <a:ext cx="8825506" cy="2308324"/>
              </a:xfrm>
              <a:prstGeom prst="rect">
                <a:avLst/>
              </a:prstGeom>
              <a:blipFill>
                <a:blip r:embed="rId3"/>
                <a:stretch>
                  <a:fillRect l="-1006" t="-1639" r="-100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0BAE061F-8E92-E64C-91DC-87E5F6E4A49A}"/>
                  </a:ext>
                </a:extLst>
              </p:cNvPr>
              <p:cNvSpPr txBox="1"/>
              <p:nvPr/>
            </p:nvSpPr>
            <p:spPr>
              <a:xfrm>
                <a:off x="4159624" y="2922494"/>
                <a:ext cx="5970545" cy="615874"/>
              </a:xfrm>
              <a:prstGeom prst="rect">
                <a:avLst/>
              </a:prstGeom>
              <a:noFill/>
            </p:spPr>
            <p:txBody>
              <a:bodyPr wrap="none" rtlCol="0">
                <a:spAutoFit/>
              </a:bodyPr>
              <a:lstStyle/>
              <a:p>
                <a:r>
                  <a:rPr kumimoji="1" lang="en-US" altLang="zh-TW" sz="2400" b="0" dirty="0"/>
                  <a:t>(a) </a:t>
                </a:r>
                <a14:m>
                  <m:oMath xmlns:m="http://schemas.openxmlformats.org/officeDocument/2006/math">
                    <m:r>
                      <a:rPr kumimoji="1" lang="en-US" altLang="zh-TW" sz="2400" b="0" i="1" smtClean="0">
                        <a:latin typeface="Cambria Math" panose="02040503050406030204" pitchFamily="18" charset="0"/>
                      </a:rPr>
                      <m:t>𝐻</m:t>
                    </m:r>
                    <m:d>
                      <m:dPr>
                        <m:ctrlPr>
                          <a:rPr kumimoji="1" lang="en-US" altLang="zh-TW" sz="2400" b="0" i="1" smtClean="0">
                            <a:latin typeface="Cambria Math" panose="02040503050406030204" pitchFamily="18" charset="0"/>
                          </a:rPr>
                        </m:ctrlPr>
                      </m:dPr>
                      <m:e>
                        <m:sSup>
                          <m:sSupPr>
                            <m:ctrlPr>
                              <a:rPr kumimoji="1" lang="en-US" altLang="zh-TW" sz="2400" b="0" i="1" smtClean="0">
                                <a:latin typeface="Cambria Math" panose="02040503050406030204" pitchFamily="18" charset="0"/>
                              </a:rPr>
                            </m:ctrlPr>
                          </m:sSupPr>
                          <m:e>
                            <m:r>
                              <a:rPr kumimoji="1" lang="en-US" altLang="zh-TW" sz="2400" b="0" i="1" smtClean="0">
                                <a:latin typeface="Cambria Math" panose="02040503050406030204" pitchFamily="18" charset="0"/>
                              </a:rPr>
                              <m:t>𝑒</m:t>
                            </m:r>
                          </m:e>
                          <m:sup>
                            <m:r>
                              <a:rPr kumimoji="1" lang="en-US" altLang="zh-TW" sz="2400" b="0" i="1" smtClean="0">
                                <a:latin typeface="Cambria Math" panose="02040503050406030204" pitchFamily="18" charset="0"/>
                              </a:rPr>
                              <m:t>𝑗</m:t>
                            </m:r>
                            <m:r>
                              <a:rPr kumimoji="1" lang="en-US" altLang="zh-TW" sz="2400" b="0" i="1" smtClean="0">
                                <a:latin typeface="Cambria Math" panose="02040503050406030204" pitchFamily="18" charset="0"/>
                              </a:rPr>
                              <m:t>𝜔</m:t>
                            </m:r>
                          </m:sup>
                        </m:sSup>
                      </m:e>
                    </m:d>
                    <m:r>
                      <a:rPr kumimoji="1" lang="en-US" altLang="zh-TW" sz="2400" b="0" i="1" smtClean="0">
                        <a:latin typeface="Cambria Math" panose="02040503050406030204" pitchFamily="18" charset="0"/>
                      </a:rPr>
                      <m:t>=</m:t>
                    </m:r>
                    <m:f>
                      <m:fPr>
                        <m:ctrlPr>
                          <a:rPr kumimoji="1" lang="en-US" altLang="zh-TW" sz="2400" b="0" i="1" smtClean="0">
                            <a:latin typeface="Cambria Math" panose="02040503050406030204" pitchFamily="18" charset="0"/>
                          </a:rPr>
                        </m:ctrlPr>
                      </m:fPr>
                      <m:num>
                        <m:r>
                          <a:rPr kumimoji="1" lang="en-US" altLang="zh-TW" sz="2400" b="0" i="1" smtClean="0">
                            <a:latin typeface="Cambria Math" panose="02040503050406030204" pitchFamily="18" charset="0"/>
                          </a:rPr>
                          <m:t>1</m:t>
                        </m:r>
                      </m:num>
                      <m:den>
                        <m:r>
                          <a:rPr kumimoji="1" lang="en-US" altLang="zh-TW" sz="2400" b="0" i="1" smtClean="0">
                            <a:latin typeface="Cambria Math" panose="02040503050406030204" pitchFamily="18" charset="0"/>
                          </a:rPr>
                          <m:t>2</m:t>
                        </m:r>
                        <m:r>
                          <a:rPr kumimoji="1" lang="en-US" altLang="zh-TW" sz="2400" b="0" i="1" smtClean="0">
                            <a:latin typeface="Cambria Math" panose="02040503050406030204" pitchFamily="18" charset="0"/>
                          </a:rPr>
                          <m:t>𝜋</m:t>
                        </m:r>
                      </m:den>
                    </m:f>
                    <m:nary>
                      <m:naryPr>
                        <m:ctrlPr>
                          <a:rPr kumimoji="1" lang="en-US" altLang="zh-TW" sz="2400" b="0" i="1" smtClean="0">
                            <a:latin typeface="Cambria Math" panose="02040503050406030204" pitchFamily="18" charset="0"/>
                          </a:rPr>
                        </m:ctrlPr>
                      </m:naryPr>
                      <m:sub>
                        <m:r>
                          <m:rPr>
                            <m:brk m:alnAt="23"/>
                          </m:rPr>
                          <a:rPr kumimoji="1" lang="en-US" altLang="zh-TW" sz="2400" b="0" i="1" smtClean="0">
                            <a:latin typeface="Cambria Math" panose="02040503050406030204" pitchFamily="18" charset="0"/>
                          </a:rPr>
                          <m:t>−</m:t>
                        </m:r>
                        <m:r>
                          <a:rPr kumimoji="1" lang="en-US" altLang="zh-TW" sz="2400" b="0" i="1" smtClean="0">
                            <a:latin typeface="Cambria Math" panose="02040503050406030204" pitchFamily="18" charset="0"/>
                          </a:rPr>
                          <m:t>𝜋</m:t>
                        </m:r>
                      </m:sub>
                      <m:sup>
                        <m:r>
                          <a:rPr kumimoji="1" lang="en-US" altLang="zh-TW" sz="2400" b="0" i="1" smtClean="0">
                            <a:latin typeface="Cambria Math" panose="02040503050406030204" pitchFamily="18" charset="0"/>
                          </a:rPr>
                          <m:t>𝜋</m:t>
                        </m:r>
                      </m:sup>
                      <m:e>
                        <m:sSub>
                          <m:sSubPr>
                            <m:ctrlPr>
                              <a:rPr kumimoji="1" lang="en-US" altLang="zh-TW" sz="2400" b="0" i="1" smtClean="0">
                                <a:latin typeface="Cambria Math" panose="02040503050406030204" pitchFamily="18" charset="0"/>
                              </a:rPr>
                            </m:ctrlPr>
                          </m:sSubPr>
                          <m:e>
                            <m:r>
                              <a:rPr kumimoji="1" lang="en-US" altLang="zh-TW" sz="2400" b="0" i="1" smtClean="0">
                                <a:latin typeface="Cambria Math" panose="02040503050406030204" pitchFamily="18" charset="0"/>
                              </a:rPr>
                              <m:t>𝐻</m:t>
                            </m:r>
                          </m:e>
                          <m:sub>
                            <m:r>
                              <m:rPr>
                                <m:sty m:val="p"/>
                              </m:rPr>
                              <a:rPr kumimoji="1" lang="en-US" altLang="zh-TW" sz="2400" b="0" i="0" smtClean="0">
                                <a:latin typeface="Cambria Math" panose="02040503050406030204" pitchFamily="18" charset="0"/>
                              </a:rPr>
                              <m:t>id</m:t>
                            </m:r>
                          </m:sub>
                        </m:sSub>
                      </m:e>
                    </m:nary>
                    <m:d>
                      <m:dPr>
                        <m:ctrlPr>
                          <a:rPr kumimoji="1" lang="en-US" altLang="zh-TW" sz="2400" b="0" i="1" smtClean="0">
                            <a:latin typeface="Cambria Math" panose="02040503050406030204" pitchFamily="18" charset="0"/>
                          </a:rPr>
                        </m:ctrlPr>
                      </m:dPr>
                      <m:e>
                        <m:sSup>
                          <m:sSupPr>
                            <m:ctrlPr>
                              <a:rPr kumimoji="1" lang="en-US" altLang="zh-TW" sz="2400" b="0" i="1" smtClean="0">
                                <a:latin typeface="Cambria Math" panose="02040503050406030204" pitchFamily="18" charset="0"/>
                              </a:rPr>
                            </m:ctrlPr>
                          </m:sSupPr>
                          <m:e>
                            <m:r>
                              <a:rPr kumimoji="1" lang="en-US" altLang="zh-TW" sz="2400" b="0" i="1" smtClean="0">
                                <a:latin typeface="Cambria Math" panose="02040503050406030204" pitchFamily="18" charset="0"/>
                              </a:rPr>
                              <m:t>𝑒</m:t>
                            </m:r>
                          </m:e>
                          <m:sup>
                            <m:r>
                              <a:rPr kumimoji="1" lang="en-US" altLang="zh-TW" sz="2400" b="0" i="1" smtClean="0">
                                <a:latin typeface="Cambria Math" panose="02040503050406030204" pitchFamily="18" charset="0"/>
                              </a:rPr>
                              <m:t>𝑗𝑢</m:t>
                            </m:r>
                          </m:sup>
                        </m:sSup>
                      </m:e>
                    </m:d>
                    <m:r>
                      <a:rPr kumimoji="1" lang="en-US" altLang="zh-TW" sz="2400" b="0" i="1" smtClean="0">
                        <a:latin typeface="Cambria Math" panose="02040503050406030204" pitchFamily="18" charset="0"/>
                      </a:rPr>
                      <m:t>𝑊</m:t>
                    </m:r>
                    <m:d>
                      <m:dPr>
                        <m:ctrlPr>
                          <a:rPr kumimoji="1" lang="en-US" altLang="zh-TW" sz="2400" b="0" i="1" smtClean="0">
                            <a:latin typeface="Cambria Math" panose="02040503050406030204" pitchFamily="18" charset="0"/>
                          </a:rPr>
                        </m:ctrlPr>
                      </m:dPr>
                      <m:e>
                        <m:sSup>
                          <m:sSupPr>
                            <m:ctrlPr>
                              <a:rPr kumimoji="1" lang="en-US" altLang="zh-TW" sz="2400" b="0" i="1" smtClean="0">
                                <a:latin typeface="Cambria Math" panose="02040503050406030204" pitchFamily="18" charset="0"/>
                              </a:rPr>
                            </m:ctrlPr>
                          </m:sSupPr>
                          <m:e>
                            <m:r>
                              <a:rPr kumimoji="1" lang="en-US" altLang="zh-TW" sz="2400" b="0" i="1" smtClean="0">
                                <a:latin typeface="Cambria Math" panose="02040503050406030204" pitchFamily="18" charset="0"/>
                              </a:rPr>
                              <m:t>𝑒</m:t>
                            </m:r>
                          </m:e>
                          <m:sup>
                            <m:r>
                              <a:rPr kumimoji="1" lang="en-US" altLang="zh-TW" sz="2400" b="0" i="1" smtClean="0">
                                <a:latin typeface="Cambria Math" panose="02040503050406030204" pitchFamily="18" charset="0"/>
                              </a:rPr>
                              <m:t>𝑗</m:t>
                            </m:r>
                            <m:d>
                              <m:dPr>
                                <m:ctrlPr>
                                  <a:rPr kumimoji="1" lang="en-US" altLang="zh-TW" sz="2400" b="0" i="1" smtClean="0">
                                    <a:latin typeface="Cambria Math" panose="02040503050406030204" pitchFamily="18" charset="0"/>
                                  </a:rPr>
                                </m:ctrlPr>
                              </m:dPr>
                              <m:e>
                                <m:r>
                                  <a:rPr kumimoji="1" lang="en-US" altLang="zh-TW" sz="2400" b="0" i="1" smtClean="0">
                                    <a:latin typeface="Cambria Math" panose="02040503050406030204" pitchFamily="18" charset="0"/>
                                  </a:rPr>
                                  <m:t>𝜔</m:t>
                                </m:r>
                                <m:r>
                                  <a:rPr kumimoji="1" lang="en-US" altLang="zh-TW" sz="2400" b="0" i="1" smtClean="0">
                                    <a:latin typeface="Cambria Math" panose="02040503050406030204" pitchFamily="18" charset="0"/>
                                  </a:rPr>
                                  <m:t>−</m:t>
                                </m:r>
                                <m:r>
                                  <a:rPr kumimoji="1" lang="en-US" altLang="zh-TW" sz="2400" b="0" i="1" smtClean="0">
                                    <a:latin typeface="Cambria Math" panose="02040503050406030204" pitchFamily="18" charset="0"/>
                                  </a:rPr>
                                  <m:t>𝑢</m:t>
                                </m:r>
                              </m:e>
                            </m:d>
                          </m:sup>
                        </m:sSup>
                      </m:e>
                    </m:d>
                    <m:r>
                      <a:rPr kumimoji="1" lang="en-US" altLang="zh-TW" sz="2400" b="0" i="1" smtClean="0">
                        <a:latin typeface="Cambria Math" panose="02040503050406030204" pitchFamily="18" charset="0"/>
                      </a:rPr>
                      <m:t>𝑑𝑢</m:t>
                    </m:r>
                  </m:oMath>
                </a14:m>
                <a:endParaRPr kumimoji="1" lang="zh-TW" altLang="en-US" sz="2400" dirty="0"/>
              </a:p>
            </p:txBody>
          </p:sp>
        </mc:Choice>
        <mc:Fallback xmlns="">
          <p:sp>
            <p:nvSpPr>
              <p:cNvPr id="3" name="文字方塊 2">
                <a:extLst>
                  <a:ext uri="{FF2B5EF4-FFF2-40B4-BE49-F238E27FC236}">
                    <a16:creationId xmlns:a16="http://schemas.microsoft.com/office/drawing/2014/main" id="{0BAE061F-8E92-E64C-91DC-87E5F6E4A49A}"/>
                  </a:ext>
                </a:extLst>
              </p:cNvPr>
              <p:cNvSpPr txBox="1">
                <a:spLocks noRot="1" noChangeAspect="1" noMove="1" noResize="1" noEditPoints="1" noAdjustHandles="1" noChangeArrowheads="1" noChangeShapeType="1" noTextEdit="1"/>
              </p:cNvSpPr>
              <p:nvPr/>
            </p:nvSpPr>
            <p:spPr>
              <a:xfrm>
                <a:off x="4159624" y="2922494"/>
                <a:ext cx="5970545" cy="615874"/>
              </a:xfrm>
              <a:prstGeom prst="rect">
                <a:avLst/>
              </a:prstGeom>
              <a:blipFill>
                <a:blip r:embed="rId4"/>
                <a:stretch>
                  <a:fillRect l="-1486" t="-104000" b="-162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EE74883-593F-064B-96FE-7364A5791F69}"/>
                  </a:ext>
                </a:extLst>
              </p:cNvPr>
              <p:cNvSpPr txBox="1"/>
              <p:nvPr/>
            </p:nvSpPr>
            <p:spPr>
              <a:xfrm>
                <a:off x="4159623" y="3845858"/>
                <a:ext cx="5763437" cy="615874"/>
              </a:xfrm>
              <a:prstGeom prst="rect">
                <a:avLst/>
              </a:prstGeom>
              <a:noFill/>
            </p:spPr>
            <p:txBody>
              <a:bodyPr wrap="none" rtlCol="0">
                <a:spAutoFit/>
              </a:bodyPr>
              <a:lstStyle/>
              <a:p>
                <a:r>
                  <a:rPr kumimoji="1" lang="en-US" altLang="zh-TW" sz="2400" b="0" dirty="0"/>
                  <a:t>(b) </a:t>
                </a:r>
                <a14:m>
                  <m:oMath xmlns:m="http://schemas.openxmlformats.org/officeDocument/2006/math">
                    <m:r>
                      <a:rPr kumimoji="1" lang="en-US" altLang="zh-TW" sz="2400" b="0" i="1" smtClean="0">
                        <a:latin typeface="Cambria Math" panose="02040503050406030204" pitchFamily="18" charset="0"/>
                      </a:rPr>
                      <m:t>𝐻</m:t>
                    </m:r>
                    <m:d>
                      <m:dPr>
                        <m:ctrlPr>
                          <a:rPr kumimoji="1" lang="en-US" altLang="zh-TW" sz="2400" b="0" i="1" smtClean="0">
                            <a:latin typeface="Cambria Math" panose="02040503050406030204" pitchFamily="18" charset="0"/>
                          </a:rPr>
                        </m:ctrlPr>
                      </m:dPr>
                      <m:e>
                        <m:sSup>
                          <m:sSupPr>
                            <m:ctrlPr>
                              <a:rPr kumimoji="1" lang="en-US" altLang="zh-TW" sz="2400" b="0" i="1" smtClean="0">
                                <a:latin typeface="Cambria Math" panose="02040503050406030204" pitchFamily="18" charset="0"/>
                              </a:rPr>
                            </m:ctrlPr>
                          </m:sSupPr>
                          <m:e>
                            <m:r>
                              <a:rPr kumimoji="1" lang="en-US" altLang="zh-TW" sz="2400" b="0" i="1" smtClean="0">
                                <a:latin typeface="Cambria Math" panose="02040503050406030204" pitchFamily="18" charset="0"/>
                              </a:rPr>
                              <m:t>𝑒</m:t>
                            </m:r>
                          </m:e>
                          <m:sup>
                            <m:r>
                              <a:rPr kumimoji="1" lang="en-US" altLang="zh-TW" sz="2400" b="0" i="1" smtClean="0">
                                <a:latin typeface="Cambria Math" panose="02040503050406030204" pitchFamily="18" charset="0"/>
                              </a:rPr>
                              <m:t>𝑗</m:t>
                            </m:r>
                            <m:r>
                              <a:rPr kumimoji="1" lang="en-US" altLang="zh-TW" sz="2400" b="0" i="1" smtClean="0">
                                <a:latin typeface="Cambria Math" panose="02040503050406030204" pitchFamily="18" charset="0"/>
                              </a:rPr>
                              <m:t>𝜔</m:t>
                            </m:r>
                          </m:sup>
                        </m:sSup>
                      </m:e>
                    </m:d>
                    <m:r>
                      <a:rPr kumimoji="1" lang="en-US" altLang="zh-TW" sz="2400" b="0" i="1" smtClean="0">
                        <a:latin typeface="Cambria Math" panose="02040503050406030204" pitchFamily="18" charset="0"/>
                      </a:rPr>
                      <m:t>=</m:t>
                    </m:r>
                    <m:f>
                      <m:fPr>
                        <m:ctrlPr>
                          <a:rPr kumimoji="1" lang="en-US" altLang="zh-TW" sz="2400" i="1">
                            <a:latin typeface="Cambria Math" panose="02040503050406030204" pitchFamily="18" charset="0"/>
                          </a:rPr>
                        </m:ctrlPr>
                      </m:fPr>
                      <m:num>
                        <m:r>
                          <a:rPr kumimoji="1" lang="en-US" altLang="zh-TW" sz="2400" i="1">
                            <a:latin typeface="Cambria Math" panose="02040503050406030204" pitchFamily="18" charset="0"/>
                          </a:rPr>
                          <m:t>1</m:t>
                        </m:r>
                      </m:num>
                      <m:den>
                        <m:r>
                          <a:rPr kumimoji="1" lang="en-US" altLang="zh-TW" sz="2400" i="1">
                            <a:latin typeface="Cambria Math" panose="02040503050406030204" pitchFamily="18" charset="0"/>
                          </a:rPr>
                          <m:t>2</m:t>
                        </m:r>
                        <m:r>
                          <a:rPr kumimoji="1" lang="en-US" altLang="zh-TW" sz="2400" i="1">
                            <a:latin typeface="Cambria Math" panose="02040503050406030204" pitchFamily="18" charset="0"/>
                          </a:rPr>
                          <m:t>𝜋</m:t>
                        </m:r>
                      </m:den>
                    </m:f>
                    <m:nary>
                      <m:naryPr>
                        <m:ctrlPr>
                          <a:rPr kumimoji="1" lang="en-US" altLang="zh-TW" sz="2400" b="0" i="1" smtClean="0">
                            <a:latin typeface="Cambria Math" panose="02040503050406030204" pitchFamily="18" charset="0"/>
                          </a:rPr>
                        </m:ctrlPr>
                      </m:naryPr>
                      <m:sub>
                        <m:r>
                          <m:rPr>
                            <m:brk m:alnAt="23"/>
                          </m:rPr>
                          <a:rPr kumimoji="1" lang="en-US" altLang="zh-TW" sz="2400" b="0" i="1" smtClean="0">
                            <a:latin typeface="Cambria Math" panose="02040503050406030204" pitchFamily="18" charset="0"/>
                          </a:rPr>
                          <m:t>−</m:t>
                        </m:r>
                        <m:r>
                          <a:rPr kumimoji="1" lang="en-US" altLang="zh-TW" sz="2400" b="0" i="1" smtClean="0">
                            <a:latin typeface="Cambria Math" panose="02040503050406030204" pitchFamily="18" charset="0"/>
                          </a:rPr>
                          <m:t>𝜋</m:t>
                        </m:r>
                      </m:sub>
                      <m:sup>
                        <m:r>
                          <a:rPr kumimoji="1" lang="en-US" altLang="zh-TW" sz="2400" b="0" i="1" smtClean="0">
                            <a:latin typeface="Cambria Math" panose="02040503050406030204" pitchFamily="18" charset="0"/>
                          </a:rPr>
                          <m:t>𝜋</m:t>
                        </m:r>
                      </m:sup>
                      <m:e>
                        <m:sSub>
                          <m:sSubPr>
                            <m:ctrlPr>
                              <a:rPr kumimoji="1" lang="en-US" altLang="zh-TW" sz="2400" b="0" i="1" smtClean="0">
                                <a:latin typeface="Cambria Math" panose="02040503050406030204" pitchFamily="18" charset="0"/>
                              </a:rPr>
                            </m:ctrlPr>
                          </m:sSubPr>
                          <m:e>
                            <m:r>
                              <a:rPr kumimoji="1" lang="en-US" altLang="zh-TW" sz="2400" b="0" i="1" smtClean="0">
                                <a:latin typeface="Cambria Math" panose="02040503050406030204" pitchFamily="18" charset="0"/>
                              </a:rPr>
                              <m:t>𝐻</m:t>
                            </m:r>
                          </m:e>
                          <m:sub>
                            <m:r>
                              <m:rPr>
                                <m:sty m:val="p"/>
                              </m:rPr>
                              <a:rPr kumimoji="1" lang="en-US" altLang="zh-TW" sz="2400" b="0" i="0" smtClean="0">
                                <a:latin typeface="Cambria Math" panose="02040503050406030204" pitchFamily="18" charset="0"/>
                              </a:rPr>
                              <m:t>id</m:t>
                            </m:r>
                          </m:sub>
                        </m:sSub>
                      </m:e>
                    </m:nary>
                    <m:d>
                      <m:dPr>
                        <m:ctrlPr>
                          <a:rPr kumimoji="1" lang="en-US" altLang="zh-TW" sz="2400" b="0" i="1" smtClean="0">
                            <a:latin typeface="Cambria Math" panose="02040503050406030204" pitchFamily="18" charset="0"/>
                          </a:rPr>
                        </m:ctrlPr>
                      </m:dPr>
                      <m:e>
                        <m:sSup>
                          <m:sSupPr>
                            <m:ctrlPr>
                              <a:rPr kumimoji="1" lang="en-US" altLang="zh-TW" sz="2400" b="0" i="1" smtClean="0">
                                <a:latin typeface="Cambria Math" panose="02040503050406030204" pitchFamily="18" charset="0"/>
                              </a:rPr>
                            </m:ctrlPr>
                          </m:sSupPr>
                          <m:e>
                            <m:r>
                              <a:rPr kumimoji="1" lang="en-US" altLang="zh-TW" sz="2400" b="0" i="1" smtClean="0">
                                <a:latin typeface="Cambria Math" panose="02040503050406030204" pitchFamily="18" charset="0"/>
                              </a:rPr>
                              <m:t>𝑒</m:t>
                            </m:r>
                          </m:e>
                          <m:sup>
                            <m:r>
                              <a:rPr kumimoji="1" lang="en-US" altLang="zh-TW" sz="2400" b="0" i="1" smtClean="0">
                                <a:latin typeface="Cambria Math" panose="02040503050406030204" pitchFamily="18" charset="0"/>
                              </a:rPr>
                              <m:t>𝑗</m:t>
                            </m:r>
                            <m:r>
                              <a:rPr kumimoji="1" lang="en-US" altLang="zh-TW" sz="2400" b="0" i="1" smtClean="0">
                                <a:latin typeface="Cambria Math" panose="02040503050406030204" pitchFamily="18" charset="0"/>
                              </a:rPr>
                              <m:t>𝜔</m:t>
                            </m:r>
                            <m:r>
                              <a:rPr kumimoji="1" lang="en-US" altLang="zh-TW" sz="2400" b="0" i="1" smtClean="0">
                                <a:latin typeface="Cambria Math" panose="02040503050406030204" pitchFamily="18" charset="0"/>
                              </a:rPr>
                              <m:t>𝑢</m:t>
                            </m:r>
                          </m:sup>
                        </m:sSup>
                      </m:e>
                    </m:d>
                    <m:r>
                      <a:rPr kumimoji="1" lang="en-US" altLang="zh-TW" sz="2400" b="0" i="1" smtClean="0">
                        <a:latin typeface="Cambria Math" panose="02040503050406030204" pitchFamily="18" charset="0"/>
                      </a:rPr>
                      <m:t>𝑊</m:t>
                    </m:r>
                    <m:d>
                      <m:dPr>
                        <m:ctrlPr>
                          <a:rPr kumimoji="1" lang="en-US" altLang="zh-TW" sz="2400" b="0" i="1" smtClean="0">
                            <a:latin typeface="Cambria Math" panose="02040503050406030204" pitchFamily="18" charset="0"/>
                          </a:rPr>
                        </m:ctrlPr>
                      </m:dPr>
                      <m:e>
                        <m:sSup>
                          <m:sSupPr>
                            <m:ctrlPr>
                              <a:rPr kumimoji="1" lang="en-US" altLang="zh-TW" sz="2400" b="0" i="1" smtClean="0">
                                <a:latin typeface="Cambria Math" panose="02040503050406030204" pitchFamily="18" charset="0"/>
                              </a:rPr>
                            </m:ctrlPr>
                          </m:sSupPr>
                          <m:e>
                            <m:r>
                              <a:rPr kumimoji="1" lang="en-US" altLang="zh-TW" sz="2400" b="0" i="1" smtClean="0">
                                <a:latin typeface="Cambria Math" panose="02040503050406030204" pitchFamily="18" charset="0"/>
                              </a:rPr>
                              <m:t>𝑒</m:t>
                            </m:r>
                          </m:e>
                          <m:sup>
                            <m:r>
                              <a:rPr kumimoji="1" lang="en-US" altLang="zh-TW" sz="2400" b="0" i="1" smtClean="0">
                                <a:latin typeface="Cambria Math" panose="02040503050406030204" pitchFamily="18" charset="0"/>
                              </a:rPr>
                              <m:t>𝑗</m:t>
                            </m:r>
                            <m:r>
                              <a:rPr kumimoji="1" lang="en-US" altLang="zh-TW" sz="2400" b="0" i="1" smtClean="0">
                                <a:latin typeface="Cambria Math" panose="02040503050406030204" pitchFamily="18" charset="0"/>
                              </a:rPr>
                              <m:t>𝜔</m:t>
                            </m:r>
                            <m:r>
                              <a:rPr kumimoji="1" lang="en-US" altLang="zh-TW" sz="2400" b="0" i="1" smtClean="0">
                                <a:latin typeface="Cambria Math" panose="02040503050406030204" pitchFamily="18" charset="0"/>
                              </a:rPr>
                              <m:t>𝑢</m:t>
                            </m:r>
                          </m:sup>
                        </m:sSup>
                      </m:e>
                    </m:d>
                    <m:r>
                      <a:rPr kumimoji="1" lang="en-US" altLang="zh-TW" sz="2400" b="0" i="1" smtClean="0">
                        <a:latin typeface="Cambria Math" panose="02040503050406030204" pitchFamily="18" charset="0"/>
                      </a:rPr>
                      <m:t>𝑑𝑢</m:t>
                    </m:r>
                  </m:oMath>
                </a14:m>
                <a:endParaRPr kumimoji="1" lang="zh-TW" altLang="en-US" sz="2400" dirty="0"/>
              </a:p>
            </p:txBody>
          </p:sp>
        </mc:Choice>
        <mc:Fallback xmlns="">
          <p:sp>
            <p:nvSpPr>
              <p:cNvPr id="8" name="文字方塊 7">
                <a:extLst>
                  <a:ext uri="{FF2B5EF4-FFF2-40B4-BE49-F238E27FC236}">
                    <a16:creationId xmlns:a16="http://schemas.microsoft.com/office/drawing/2014/main" id="{3EE74883-593F-064B-96FE-7364A5791F69}"/>
                  </a:ext>
                </a:extLst>
              </p:cNvPr>
              <p:cNvSpPr txBox="1">
                <a:spLocks noRot="1" noChangeAspect="1" noMove="1" noResize="1" noEditPoints="1" noAdjustHandles="1" noChangeArrowheads="1" noChangeShapeType="1" noTextEdit="1"/>
              </p:cNvSpPr>
              <p:nvPr/>
            </p:nvSpPr>
            <p:spPr>
              <a:xfrm>
                <a:off x="4159623" y="3845858"/>
                <a:ext cx="5763437" cy="615874"/>
              </a:xfrm>
              <a:prstGeom prst="rect">
                <a:avLst/>
              </a:prstGeom>
              <a:blipFill>
                <a:blip r:embed="rId5"/>
                <a:stretch>
                  <a:fillRect l="-1542" t="-106122" b="-16530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E03D6850-7140-7743-B4A0-1E6F726CCE2F}"/>
                  </a:ext>
                </a:extLst>
              </p:cNvPr>
              <p:cNvSpPr txBox="1"/>
              <p:nvPr/>
            </p:nvSpPr>
            <p:spPr>
              <a:xfrm>
                <a:off x="4159623" y="4769222"/>
                <a:ext cx="5923545" cy="615874"/>
              </a:xfrm>
              <a:prstGeom prst="rect">
                <a:avLst/>
              </a:prstGeom>
              <a:noFill/>
            </p:spPr>
            <p:txBody>
              <a:bodyPr wrap="none" rtlCol="0">
                <a:spAutoFit/>
              </a:bodyPr>
              <a:lstStyle/>
              <a:p>
                <a:r>
                  <a:rPr kumimoji="1" lang="en-US" altLang="zh-TW" sz="2400" b="0" dirty="0"/>
                  <a:t>(c) </a:t>
                </a:r>
                <a14:m>
                  <m:oMath xmlns:m="http://schemas.openxmlformats.org/officeDocument/2006/math">
                    <m:r>
                      <a:rPr kumimoji="1" lang="en-US" altLang="zh-TW" sz="2400" b="0" i="1" smtClean="0">
                        <a:latin typeface="Cambria Math" panose="02040503050406030204" pitchFamily="18" charset="0"/>
                      </a:rPr>
                      <m:t>𝐻</m:t>
                    </m:r>
                    <m:d>
                      <m:dPr>
                        <m:ctrlPr>
                          <a:rPr kumimoji="1" lang="en-US" altLang="zh-TW" sz="2400" b="0" i="1" smtClean="0">
                            <a:latin typeface="Cambria Math" panose="02040503050406030204" pitchFamily="18" charset="0"/>
                          </a:rPr>
                        </m:ctrlPr>
                      </m:dPr>
                      <m:e>
                        <m:sSup>
                          <m:sSupPr>
                            <m:ctrlPr>
                              <a:rPr kumimoji="1" lang="en-US" altLang="zh-TW" sz="2400" b="0" i="1" smtClean="0">
                                <a:latin typeface="Cambria Math" panose="02040503050406030204" pitchFamily="18" charset="0"/>
                              </a:rPr>
                            </m:ctrlPr>
                          </m:sSupPr>
                          <m:e>
                            <m:r>
                              <a:rPr kumimoji="1" lang="en-US" altLang="zh-TW" sz="2400" b="0" i="1" smtClean="0">
                                <a:latin typeface="Cambria Math" panose="02040503050406030204" pitchFamily="18" charset="0"/>
                              </a:rPr>
                              <m:t>𝑒</m:t>
                            </m:r>
                          </m:e>
                          <m:sup>
                            <m:r>
                              <a:rPr kumimoji="1" lang="en-US" altLang="zh-TW" sz="2400" b="0" i="1" smtClean="0">
                                <a:latin typeface="Cambria Math" panose="02040503050406030204" pitchFamily="18" charset="0"/>
                              </a:rPr>
                              <m:t>𝑗</m:t>
                            </m:r>
                            <m:r>
                              <a:rPr kumimoji="1" lang="en-US" altLang="zh-TW" sz="2400" b="0" i="1" smtClean="0">
                                <a:latin typeface="Cambria Math" panose="02040503050406030204" pitchFamily="18" charset="0"/>
                              </a:rPr>
                              <m:t>𝜔</m:t>
                            </m:r>
                          </m:sup>
                        </m:sSup>
                      </m:e>
                    </m:d>
                    <m:r>
                      <a:rPr kumimoji="1" lang="en-US" altLang="zh-TW" sz="2400" b="0" i="1" smtClean="0">
                        <a:latin typeface="Cambria Math" panose="02040503050406030204" pitchFamily="18" charset="0"/>
                      </a:rPr>
                      <m:t>=</m:t>
                    </m:r>
                    <m:f>
                      <m:fPr>
                        <m:ctrlPr>
                          <a:rPr kumimoji="1" lang="en-US" altLang="zh-TW" sz="2400" i="1">
                            <a:latin typeface="Cambria Math" panose="02040503050406030204" pitchFamily="18" charset="0"/>
                          </a:rPr>
                        </m:ctrlPr>
                      </m:fPr>
                      <m:num>
                        <m:r>
                          <a:rPr kumimoji="1" lang="en-US" altLang="zh-TW" sz="2400" i="1">
                            <a:latin typeface="Cambria Math" panose="02040503050406030204" pitchFamily="18" charset="0"/>
                          </a:rPr>
                          <m:t>1</m:t>
                        </m:r>
                      </m:num>
                      <m:den>
                        <m:r>
                          <a:rPr kumimoji="1" lang="en-US" altLang="zh-TW" sz="2400" i="1">
                            <a:latin typeface="Cambria Math" panose="02040503050406030204" pitchFamily="18" charset="0"/>
                          </a:rPr>
                          <m:t>2</m:t>
                        </m:r>
                        <m:r>
                          <a:rPr kumimoji="1" lang="en-US" altLang="zh-TW" sz="2400" i="1">
                            <a:latin typeface="Cambria Math" panose="02040503050406030204" pitchFamily="18" charset="0"/>
                          </a:rPr>
                          <m:t>𝜋</m:t>
                        </m:r>
                      </m:den>
                    </m:f>
                    <m:nary>
                      <m:naryPr>
                        <m:ctrlPr>
                          <a:rPr kumimoji="1" lang="en-US" altLang="zh-TW" sz="2400" b="0" i="1" smtClean="0">
                            <a:latin typeface="Cambria Math" panose="02040503050406030204" pitchFamily="18" charset="0"/>
                          </a:rPr>
                        </m:ctrlPr>
                      </m:naryPr>
                      <m:sub>
                        <m:r>
                          <m:rPr>
                            <m:brk m:alnAt="23"/>
                          </m:rPr>
                          <a:rPr kumimoji="1" lang="en-US" altLang="zh-TW" sz="2400" b="0" i="1" smtClean="0">
                            <a:latin typeface="Cambria Math" panose="02040503050406030204" pitchFamily="18" charset="0"/>
                          </a:rPr>
                          <m:t>−</m:t>
                        </m:r>
                        <m:r>
                          <a:rPr kumimoji="1" lang="en-US" altLang="zh-TW" sz="2400" b="0" i="1" smtClean="0">
                            <a:latin typeface="Cambria Math" panose="02040503050406030204" pitchFamily="18" charset="0"/>
                          </a:rPr>
                          <m:t>𝜋</m:t>
                        </m:r>
                      </m:sub>
                      <m:sup>
                        <m:r>
                          <a:rPr kumimoji="1" lang="en-US" altLang="zh-TW" sz="2400" b="0" i="1" smtClean="0">
                            <a:latin typeface="Cambria Math" panose="02040503050406030204" pitchFamily="18" charset="0"/>
                          </a:rPr>
                          <m:t>𝜋</m:t>
                        </m:r>
                      </m:sup>
                      <m:e>
                        <m:sSub>
                          <m:sSubPr>
                            <m:ctrlPr>
                              <a:rPr kumimoji="1" lang="en-US" altLang="zh-TW" sz="2400" b="0" i="1" smtClean="0">
                                <a:latin typeface="Cambria Math" panose="02040503050406030204" pitchFamily="18" charset="0"/>
                              </a:rPr>
                            </m:ctrlPr>
                          </m:sSubPr>
                          <m:e>
                            <m:r>
                              <a:rPr kumimoji="1" lang="en-US" altLang="zh-TW" sz="2400" b="0" i="1" smtClean="0">
                                <a:latin typeface="Cambria Math" panose="02040503050406030204" pitchFamily="18" charset="0"/>
                              </a:rPr>
                              <m:t>𝐻</m:t>
                            </m:r>
                          </m:e>
                          <m:sub>
                            <m:r>
                              <m:rPr>
                                <m:sty m:val="p"/>
                              </m:rPr>
                              <a:rPr kumimoji="1" lang="en-US" altLang="zh-TW" sz="2400" b="0" i="0" smtClean="0">
                                <a:latin typeface="Cambria Math" panose="02040503050406030204" pitchFamily="18" charset="0"/>
                              </a:rPr>
                              <m:t>id</m:t>
                            </m:r>
                          </m:sub>
                        </m:sSub>
                      </m:e>
                    </m:nary>
                    <m:d>
                      <m:dPr>
                        <m:ctrlPr>
                          <a:rPr kumimoji="1" lang="en-US" altLang="zh-TW" sz="2400" b="0" i="1" smtClean="0">
                            <a:latin typeface="Cambria Math" panose="02040503050406030204" pitchFamily="18" charset="0"/>
                          </a:rPr>
                        </m:ctrlPr>
                      </m:dPr>
                      <m:e>
                        <m:sSup>
                          <m:sSupPr>
                            <m:ctrlPr>
                              <a:rPr kumimoji="1" lang="en-US" altLang="zh-TW" sz="2400" b="0" i="1" smtClean="0">
                                <a:latin typeface="Cambria Math" panose="02040503050406030204" pitchFamily="18" charset="0"/>
                              </a:rPr>
                            </m:ctrlPr>
                          </m:sSupPr>
                          <m:e>
                            <m:r>
                              <a:rPr kumimoji="1" lang="en-US" altLang="zh-TW" sz="2400" b="0" i="1" smtClean="0">
                                <a:latin typeface="Cambria Math" panose="02040503050406030204" pitchFamily="18" charset="0"/>
                              </a:rPr>
                              <m:t>𝑒</m:t>
                            </m:r>
                          </m:e>
                          <m:sup>
                            <m:r>
                              <a:rPr kumimoji="1" lang="en-US" altLang="zh-TW" sz="2400" b="0" i="1" smtClean="0">
                                <a:latin typeface="Cambria Math" panose="02040503050406030204" pitchFamily="18" charset="0"/>
                              </a:rPr>
                              <m:t>𝑗𝑢</m:t>
                            </m:r>
                          </m:sup>
                        </m:sSup>
                      </m:e>
                    </m:d>
                    <m:r>
                      <a:rPr kumimoji="1" lang="en-US" altLang="zh-TW" sz="2400" b="0" i="1" smtClean="0">
                        <a:latin typeface="Cambria Math" panose="02040503050406030204" pitchFamily="18" charset="0"/>
                      </a:rPr>
                      <m:t>𝑊</m:t>
                    </m:r>
                    <m:d>
                      <m:dPr>
                        <m:ctrlPr>
                          <a:rPr kumimoji="1" lang="en-US" altLang="zh-TW" sz="2400" b="0" i="1" smtClean="0">
                            <a:latin typeface="Cambria Math" panose="02040503050406030204" pitchFamily="18" charset="0"/>
                          </a:rPr>
                        </m:ctrlPr>
                      </m:dPr>
                      <m:e>
                        <m:sSup>
                          <m:sSupPr>
                            <m:ctrlPr>
                              <a:rPr kumimoji="1" lang="en-US" altLang="zh-TW" sz="2400" b="0" i="1" smtClean="0">
                                <a:latin typeface="Cambria Math" panose="02040503050406030204" pitchFamily="18" charset="0"/>
                              </a:rPr>
                            </m:ctrlPr>
                          </m:sSupPr>
                          <m:e>
                            <m:r>
                              <a:rPr kumimoji="1" lang="en-US" altLang="zh-TW" sz="2400" b="0" i="1" smtClean="0">
                                <a:latin typeface="Cambria Math" panose="02040503050406030204" pitchFamily="18" charset="0"/>
                              </a:rPr>
                              <m:t>𝑒</m:t>
                            </m:r>
                          </m:e>
                          <m:sup>
                            <m:r>
                              <a:rPr kumimoji="1" lang="en-US" altLang="zh-TW" sz="2400" b="0" i="1" smtClean="0">
                                <a:latin typeface="Cambria Math" panose="02040503050406030204" pitchFamily="18" charset="0"/>
                              </a:rPr>
                              <m:t>𝑗</m:t>
                            </m:r>
                            <m:r>
                              <a:rPr kumimoji="1" lang="en-US" altLang="zh-TW" sz="2400" b="0" i="1" smtClean="0">
                                <a:latin typeface="Cambria Math" panose="02040503050406030204" pitchFamily="18" charset="0"/>
                              </a:rPr>
                              <m:t>(</m:t>
                            </m:r>
                            <m:r>
                              <a:rPr kumimoji="1" lang="en-US" altLang="zh-TW" sz="2400" b="0" i="1" smtClean="0">
                                <a:latin typeface="Cambria Math" panose="02040503050406030204" pitchFamily="18" charset="0"/>
                              </a:rPr>
                              <m:t>𝑢</m:t>
                            </m:r>
                            <m:r>
                              <a:rPr kumimoji="1" lang="en-US" altLang="zh-TW" sz="2400" b="0" i="1" smtClean="0">
                                <a:latin typeface="Cambria Math" panose="02040503050406030204" pitchFamily="18" charset="0"/>
                              </a:rPr>
                              <m:t>−</m:t>
                            </m:r>
                            <m:r>
                              <a:rPr kumimoji="1" lang="en-US" altLang="zh-TW" sz="2400" b="0" i="1" smtClean="0">
                                <a:latin typeface="Cambria Math" panose="02040503050406030204" pitchFamily="18" charset="0"/>
                              </a:rPr>
                              <m:t>𝜔</m:t>
                            </m:r>
                            <m:r>
                              <a:rPr kumimoji="1" lang="en-US" altLang="zh-TW" sz="2400" b="0" i="1" smtClean="0">
                                <a:latin typeface="Cambria Math" panose="02040503050406030204" pitchFamily="18" charset="0"/>
                              </a:rPr>
                              <m:t>)</m:t>
                            </m:r>
                          </m:sup>
                        </m:sSup>
                      </m:e>
                    </m:d>
                    <m:r>
                      <a:rPr kumimoji="1" lang="en-US" altLang="zh-TW" sz="2400" b="0" i="1" smtClean="0">
                        <a:latin typeface="Cambria Math" panose="02040503050406030204" pitchFamily="18" charset="0"/>
                      </a:rPr>
                      <m:t>𝑑𝑢</m:t>
                    </m:r>
                  </m:oMath>
                </a14:m>
                <a:endParaRPr kumimoji="1" lang="zh-TW" altLang="en-US" sz="2400" dirty="0"/>
              </a:p>
            </p:txBody>
          </p:sp>
        </mc:Choice>
        <mc:Fallback xmlns="">
          <p:sp>
            <p:nvSpPr>
              <p:cNvPr id="9" name="文字方塊 8">
                <a:extLst>
                  <a:ext uri="{FF2B5EF4-FFF2-40B4-BE49-F238E27FC236}">
                    <a16:creationId xmlns:a16="http://schemas.microsoft.com/office/drawing/2014/main" id="{E03D6850-7140-7743-B4A0-1E6F726CCE2F}"/>
                  </a:ext>
                </a:extLst>
              </p:cNvPr>
              <p:cNvSpPr txBox="1">
                <a:spLocks noRot="1" noChangeAspect="1" noMove="1" noResize="1" noEditPoints="1" noAdjustHandles="1" noChangeArrowheads="1" noChangeShapeType="1" noTextEdit="1"/>
              </p:cNvSpPr>
              <p:nvPr/>
            </p:nvSpPr>
            <p:spPr>
              <a:xfrm>
                <a:off x="4159623" y="4769222"/>
                <a:ext cx="5923545" cy="615874"/>
              </a:xfrm>
              <a:prstGeom prst="rect">
                <a:avLst/>
              </a:prstGeom>
              <a:blipFill>
                <a:blip r:embed="rId6"/>
                <a:stretch>
                  <a:fillRect l="-1499" t="-106122" b="-16530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768678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78EC925-61A4-7B4F-881F-DC69924832B0}"/>
              </a:ext>
            </a:extLst>
          </p:cNvPr>
          <p:cNvPicPr>
            <a:picLocks noChangeAspect="1"/>
          </p:cNvPicPr>
          <p:nvPr/>
        </p:nvPicPr>
        <p:blipFill>
          <a:blip r:embed="rId3"/>
          <a:stretch>
            <a:fillRect/>
          </a:stretch>
        </p:blipFill>
        <p:spPr>
          <a:xfrm>
            <a:off x="434722" y="1350078"/>
            <a:ext cx="5376089" cy="2101850"/>
          </a:xfrm>
          <a:prstGeom prst="rect">
            <a:avLst/>
          </a:prstGeom>
        </p:spPr>
        <p:style>
          <a:lnRef idx="2">
            <a:schemeClr val="accent5"/>
          </a:lnRef>
          <a:fillRef idx="1">
            <a:schemeClr val="lt1"/>
          </a:fillRef>
          <a:effectRef idx="0">
            <a:schemeClr val="accent5"/>
          </a:effectRef>
          <a:fontRef idx="minor">
            <a:schemeClr val="dk1"/>
          </a:fontRef>
        </p:style>
      </p:pic>
      <p:pic>
        <p:nvPicPr>
          <p:cNvPr id="6" name="圖片 5">
            <a:extLst>
              <a:ext uri="{FF2B5EF4-FFF2-40B4-BE49-F238E27FC236}">
                <a16:creationId xmlns:a16="http://schemas.microsoft.com/office/drawing/2014/main" id="{4284F803-1D3A-F34D-B939-D6D165810B51}"/>
              </a:ext>
            </a:extLst>
          </p:cNvPr>
          <p:cNvPicPr>
            <a:picLocks noChangeAspect="1"/>
          </p:cNvPicPr>
          <p:nvPr/>
        </p:nvPicPr>
        <p:blipFill>
          <a:blip r:embed="rId4"/>
          <a:stretch>
            <a:fillRect/>
          </a:stretch>
        </p:blipFill>
        <p:spPr>
          <a:xfrm>
            <a:off x="6324227" y="623422"/>
            <a:ext cx="5421950" cy="2119780"/>
          </a:xfrm>
          <a:prstGeom prst="rect">
            <a:avLst/>
          </a:prstGeom>
        </p:spPr>
      </p:pic>
      <p:pic>
        <p:nvPicPr>
          <p:cNvPr id="7" name="圖片 6">
            <a:extLst>
              <a:ext uri="{FF2B5EF4-FFF2-40B4-BE49-F238E27FC236}">
                <a16:creationId xmlns:a16="http://schemas.microsoft.com/office/drawing/2014/main" id="{C285554A-0E8B-EC46-A86F-0D54F4107CB3}"/>
              </a:ext>
            </a:extLst>
          </p:cNvPr>
          <p:cNvPicPr>
            <a:picLocks noChangeAspect="1"/>
          </p:cNvPicPr>
          <p:nvPr/>
        </p:nvPicPr>
        <p:blipFill>
          <a:blip r:embed="rId5"/>
          <a:stretch>
            <a:fillRect/>
          </a:stretch>
        </p:blipFill>
        <p:spPr>
          <a:xfrm>
            <a:off x="6324227" y="2550828"/>
            <a:ext cx="5421950" cy="2119780"/>
          </a:xfrm>
          <a:prstGeom prst="rect">
            <a:avLst/>
          </a:prstGeom>
        </p:spPr>
      </p:pic>
      <p:pic>
        <p:nvPicPr>
          <p:cNvPr id="8" name="圖片 7">
            <a:extLst>
              <a:ext uri="{FF2B5EF4-FFF2-40B4-BE49-F238E27FC236}">
                <a16:creationId xmlns:a16="http://schemas.microsoft.com/office/drawing/2014/main" id="{319C9DC1-BE71-A243-932B-7E659C8E9514}"/>
              </a:ext>
            </a:extLst>
          </p:cNvPr>
          <p:cNvPicPr>
            <a:picLocks noChangeAspect="1"/>
          </p:cNvPicPr>
          <p:nvPr/>
        </p:nvPicPr>
        <p:blipFill>
          <a:blip r:embed="rId6"/>
          <a:stretch>
            <a:fillRect/>
          </a:stretch>
        </p:blipFill>
        <p:spPr>
          <a:xfrm>
            <a:off x="6324227" y="4478234"/>
            <a:ext cx="5421950" cy="2119780"/>
          </a:xfrm>
          <a:prstGeom prst="rect">
            <a:avLst/>
          </a:prstGeom>
        </p:spPr>
      </p:pic>
      <p:sp>
        <p:nvSpPr>
          <p:cNvPr id="9" name="文字方塊 8">
            <a:extLst>
              <a:ext uri="{FF2B5EF4-FFF2-40B4-BE49-F238E27FC236}">
                <a16:creationId xmlns:a16="http://schemas.microsoft.com/office/drawing/2014/main" id="{577ADC91-947D-6A4D-9867-4C8F8D38AE5A}"/>
              </a:ext>
            </a:extLst>
          </p:cNvPr>
          <p:cNvSpPr txBox="1"/>
          <p:nvPr/>
        </p:nvSpPr>
        <p:spPr>
          <a:xfrm>
            <a:off x="7351059" y="1165412"/>
            <a:ext cx="482824" cy="369332"/>
          </a:xfrm>
          <a:prstGeom prst="rect">
            <a:avLst/>
          </a:prstGeom>
          <a:noFill/>
        </p:spPr>
        <p:txBody>
          <a:bodyPr wrap="none" rtlCol="0">
            <a:spAutoFit/>
          </a:bodyPr>
          <a:lstStyle/>
          <a:p>
            <a:r>
              <a:rPr kumimoji="1" lang="en-US" altLang="zh-TW" b="1" dirty="0"/>
              <a:t>(a)</a:t>
            </a:r>
            <a:endParaRPr kumimoji="1" lang="zh-TW" altLang="en-US" b="1" dirty="0"/>
          </a:p>
        </p:txBody>
      </p:sp>
      <p:sp>
        <p:nvSpPr>
          <p:cNvPr id="10" name="文字方塊 9">
            <a:extLst>
              <a:ext uri="{FF2B5EF4-FFF2-40B4-BE49-F238E27FC236}">
                <a16:creationId xmlns:a16="http://schemas.microsoft.com/office/drawing/2014/main" id="{A5449CAE-295A-FC46-8C6C-BA76F415D28B}"/>
              </a:ext>
            </a:extLst>
          </p:cNvPr>
          <p:cNvSpPr txBox="1"/>
          <p:nvPr/>
        </p:nvSpPr>
        <p:spPr>
          <a:xfrm>
            <a:off x="7351059" y="2895878"/>
            <a:ext cx="495649" cy="369332"/>
          </a:xfrm>
          <a:prstGeom prst="rect">
            <a:avLst/>
          </a:prstGeom>
          <a:noFill/>
        </p:spPr>
        <p:txBody>
          <a:bodyPr wrap="none" rtlCol="0">
            <a:spAutoFit/>
          </a:bodyPr>
          <a:lstStyle/>
          <a:p>
            <a:r>
              <a:rPr kumimoji="1" lang="en-US" altLang="zh-TW" b="1" dirty="0"/>
              <a:t>(b)</a:t>
            </a:r>
            <a:endParaRPr kumimoji="1" lang="zh-TW" altLang="en-US" b="1" dirty="0"/>
          </a:p>
        </p:txBody>
      </p:sp>
      <p:sp>
        <p:nvSpPr>
          <p:cNvPr id="11" name="文字方塊 10">
            <a:extLst>
              <a:ext uri="{FF2B5EF4-FFF2-40B4-BE49-F238E27FC236}">
                <a16:creationId xmlns:a16="http://schemas.microsoft.com/office/drawing/2014/main" id="{BD335BE6-95FF-384D-ADBD-292C88A91132}"/>
              </a:ext>
            </a:extLst>
          </p:cNvPr>
          <p:cNvSpPr txBox="1"/>
          <p:nvPr/>
        </p:nvSpPr>
        <p:spPr>
          <a:xfrm>
            <a:off x="7344646" y="4907788"/>
            <a:ext cx="476412" cy="369332"/>
          </a:xfrm>
          <a:prstGeom prst="rect">
            <a:avLst/>
          </a:prstGeom>
          <a:noFill/>
        </p:spPr>
        <p:txBody>
          <a:bodyPr wrap="none" rtlCol="0">
            <a:spAutoFit/>
          </a:bodyPr>
          <a:lstStyle/>
          <a:p>
            <a:r>
              <a:rPr kumimoji="1" lang="en-US" altLang="zh-TW" b="1" dirty="0"/>
              <a:t>(c)</a:t>
            </a:r>
            <a:endParaRPr kumimoji="1" lang="zh-TW" altLang="en-US" b="1" dirty="0"/>
          </a:p>
        </p:txBody>
      </p:sp>
      <p:sp>
        <p:nvSpPr>
          <p:cNvPr id="12" name="文字方塊 11">
            <a:extLst>
              <a:ext uri="{FF2B5EF4-FFF2-40B4-BE49-F238E27FC236}">
                <a16:creationId xmlns:a16="http://schemas.microsoft.com/office/drawing/2014/main" id="{4E6E662F-9019-AE4C-9129-FC6AD71B99EC}"/>
              </a:ext>
            </a:extLst>
          </p:cNvPr>
          <p:cNvSpPr txBox="1"/>
          <p:nvPr/>
        </p:nvSpPr>
        <p:spPr>
          <a:xfrm>
            <a:off x="434721" y="3831903"/>
            <a:ext cx="5376089" cy="1938992"/>
          </a:xfrm>
          <a:prstGeom prst="rect">
            <a:avLst/>
          </a:prstGeom>
          <a:noFill/>
        </p:spPr>
        <p:txBody>
          <a:bodyPr wrap="square" rtlCol="0">
            <a:spAutoFit/>
          </a:bodyPr>
          <a:lstStyle/>
          <a:p>
            <a:pPr algn="just"/>
            <a:r>
              <a:rPr kumimoji="1" lang="en-US" altLang="zh-TW" sz="2000" b="1" dirty="0"/>
              <a:t>Question 2</a:t>
            </a:r>
            <a:r>
              <a:rPr kumimoji="1" lang="en-US" altLang="zh-TW" sz="2000" b="1" dirty="0">
                <a:sym typeface="Wingdings" pitchFamily="2" charset="2"/>
              </a:rPr>
              <a:t> (2 min):</a:t>
            </a:r>
            <a:r>
              <a:rPr kumimoji="1" lang="en-US" altLang="zh-TW" sz="2000" dirty="0">
                <a:sym typeface="Wingdings" pitchFamily="2" charset="2"/>
              </a:rPr>
              <a:t>  The figure above shows the magnitude response of an FIR lowpass filter that is designed by the window method. The length of the filter is 33. Which one on the right could be the result if we increase the length to 65 using the same type of window?</a:t>
            </a:r>
          </a:p>
        </p:txBody>
      </p:sp>
    </p:spTree>
    <p:extLst>
      <p:ext uri="{BB962C8B-B14F-4D97-AF65-F5344CB8AC3E}">
        <p14:creationId xmlns:p14="http://schemas.microsoft.com/office/powerpoint/2010/main" val="3985437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660AF98C-EFC7-BF4C-86D1-0773FCCEFD44}"/>
                  </a:ext>
                </a:extLst>
              </p:cNvPr>
              <p:cNvSpPr txBox="1"/>
              <p:nvPr/>
            </p:nvSpPr>
            <p:spPr>
              <a:xfrm>
                <a:off x="502023" y="824754"/>
                <a:ext cx="4823012" cy="2677656"/>
              </a:xfrm>
              <a:prstGeom prst="rect">
                <a:avLst/>
              </a:prstGeom>
              <a:noFill/>
            </p:spPr>
            <p:txBody>
              <a:bodyPr wrap="square" rtlCol="0">
                <a:spAutoFit/>
              </a:bodyPr>
              <a:lstStyle/>
              <a:p>
                <a:pPr algn="just"/>
                <a:r>
                  <a:rPr kumimoji="1" lang="en-US" altLang="zh-TW" sz="2400" b="1" dirty="0"/>
                  <a:t>Question 3</a:t>
                </a:r>
                <a:r>
                  <a:rPr kumimoji="1" lang="en-US" altLang="zh-TW" sz="2400" b="1" dirty="0">
                    <a:sym typeface="Wingdings" pitchFamily="2" charset="2"/>
                  </a:rPr>
                  <a:t> (2 min): </a:t>
                </a:r>
                <a:r>
                  <a:rPr kumimoji="1" lang="en-US" altLang="zh-TW" sz="2400" dirty="0">
                    <a:sym typeface="Wingdings" pitchFamily="2" charset="2"/>
                  </a:rPr>
                  <a:t>Continuing from Q2, let </a:t>
                </a:r>
                <a14:m>
                  <m:oMath xmlns:m="http://schemas.openxmlformats.org/officeDocument/2006/math">
                    <m:r>
                      <a:rPr kumimoji="1" lang="en-US" altLang="zh-TW" sz="2400" b="0" i="1" smtClean="0">
                        <a:latin typeface="Cambria Math" panose="02040503050406030204" pitchFamily="18" charset="0"/>
                        <a:sym typeface="Wingdings" pitchFamily="2" charset="2"/>
                      </a:rPr>
                      <m:t>h</m:t>
                    </m:r>
                    <m:d>
                      <m:dPr>
                        <m:begChr m:val="["/>
                        <m:endChr m:val="]"/>
                        <m:ctrlPr>
                          <a:rPr kumimoji="1" lang="en-US" altLang="zh-TW" sz="2400" b="0" i="1" smtClean="0">
                            <a:latin typeface="Cambria Math" panose="02040503050406030204" pitchFamily="18" charset="0"/>
                            <a:sym typeface="Wingdings" pitchFamily="2" charset="2"/>
                          </a:rPr>
                        </m:ctrlPr>
                      </m:dPr>
                      <m:e>
                        <m:r>
                          <a:rPr kumimoji="1" lang="en-US" altLang="zh-TW" sz="2400" b="0" i="1" smtClean="0">
                            <a:latin typeface="Cambria Math" panose="02040503050406030204" pitchFamily="18" charset="0"/>
                            <a:sym typeface="Wingdings" pitchFamily="2" charset="2"/>
                          </a:rPr>
                          <m:t>𝑛</m:t>
                        </m:r>
                      </m:e>
                    </m:d>
                    <m:r>
                      <a:rPr kumimoji="1" lang="en-US" altLang="zh-TW" sz="2400" b="0" i="1" smtClean="0">
                        <a:latin typeface="Cambria Math" panose="02040503050406030204" pitchFamily="18" charset="0"/>
                        <a:sym typeface="Wingdings" pitchFamily="2" charset="2"/>
                      </a:rPr>
                      <m:t> </m:t>
                    </m:r>
                  </m:oMath>
                </a14:m>
                <a:r>
                  <a:rPr kumimoji="1" lang="en-US" altLang="zh-TW" sz="2400" dirty="0">
                    <a:sym typeface="Wingdings" pitchFamily="2" charset="2"/>
                  </a:rPr>
                  <a:t>be the impulse response of the lowpass filter, and let </a:t>
                </a:r>
                <a:br>
                  <a:rPr kumimoji="1" lang="en-US" altLang="zh-TW" sz="2400" dirty="0">
                    <a:sym typeface="Wingdings" pitchFamily="2" charset="2"/>
                  </a:rPr>
                </a:br>
                <a14:m>
                  <m:oMath xmlns:m="http://schemas.openxmlformats.org/officeDocument/2006/math">
                    <m:r>
                      <m:rPr>
                        <m:sty m:val="p"/>
                      </m:rPr>
                      <a:rPr kumimoji="1" lang="en-US" altLang="zh-TW" sz="2400" i="1" dirty="0" smtClean="0">
                        <a:latin typeface="Cambria Math" panose="02040503050406030204" pitchFamily="18" charset="0"/>
                        <a:sym typeface="Wingdings" pitchFamily="2" charset="2"/>
                      </a:rPr>
                      <m:t>g</m:t>
                    </m:r>
                    <m:d>
                      <m:dPr>
                        <m:begChr m:val="["/>
                        <m:endChr m:val="]"/>
                        <m:ctrlPr>
                          <a:rPr kumimoji="1" lang="en-US" altLang="zh-TW" sz="2400" i="1">
                            <a:latin typeface="Cambria Math" panose="02040503050406030204" pitchFamily="18" charset="0"/>
                            <a:sym typeface="Wingdings" pitchFamily="2" charset="2"/>
                          </a:rPr>
                        </m:ctrlPr>
                      </m:dPr>
                      <m:e>
                        <m:r>
                          <a:rPr kumimoji="1" lang="en-US" altLang="zh-TW" sz="2400" i="1">
                            <a:latin typeface="Cambria Math" panose="02040503050406030204" pitchFamily="18" charset="0"/>
                            <a:sym typeface="Wingdings" pitchFamily="2" charset="2"/>
                          </a:rPr>
                          <m:t>𝑛</m:t>
                        </m:r>
                      </m:e>
                    </m:d>
                    <m:r>
                      <a:rPr kumimoji="1" lang="en-US" altLang="zh-TW" sz="2400" b="0" i="1" smtClean="0">
                        <a:latin typeface="Cambria Math" panose="02040503050406030204" pitchFamily="18" charset="0"/>
                        <a:sym typeface="Wingdings" pitchFamily="2" charset="2"/>
                      </a:rPr>
                      <m:t>=</m:t>
                    </m:r>
                    <m:sSup>
                      <m:sSupPr>
                        <m:ctrlPr>
                          <a:rPr kumimoji="1" lang="en-US" altLang="zh-TW" sz="2400" b="0" i="1" smtClean="0">
                            <a:latin typeface="Cambria Math" panose="02040503050406030204" pitchFamily="18" charset="0"/>
                            <a:sym typeface="Wingdings" pitchFamily="2" charset="2"/>
                          </a:rPr>
                        </m:ctrlPr>
                      </m:sSupPr>
                      <m:e>
                        <m:d>
                          <m:dPr>
                            <m:ctrlPr>
                              <a:rPr kumimoji="1" lang="en-US" altLang="zh-TW" sz="2400" b="0" i="1" smtClean="0">
                                <a:latin typeface="Cambria Math" panose="02040503050406030204" pitchFamily="18" charset="0"/>
                                <a:sym typeface="Wingdings" pitchFamily="2" charset="2"/>
                              </a:rPr>
                            </m:ctrlPr>
                          </m:dPr>
                          <m:e>
                            <m:r>
                              <a:rPr kumimoji="1" lang="en-US" altLang="zh-TW" sz="2400" b="0" i="1" smtClean="0">
                                <a:latin typeface="Cambria Math" panose="02040503050406030204" pitchFamily="18" charset="0"/>
                                <a:sym typeface="Wingdings" pitchFamily="2" charset="2"/>
                              </a:rPr>
                              <m:t>−1</m:t>
                            </m:r>
                          </m:e>
                        </m:d>
                      </m:e>
                      <m:sup>
                        <m:r>
                          <a:rPr kumimoji="1" lang="en-US" altLang="zh-TW" sz="2400" b="0" i="1" smtClean="0">
                            <a:latin typeface="Cambria Math" panose="02040503050406030204" pitchFamily="18" charset="0"/>
                            <a:sym typeface="Wingdings" pitchFamily="2" charset="2"/>
                          </a:rPr>
                          <m:t>𝑛</m:t>
                        </m:r>
                      </m:sup>
                    </m:sSup>
                    <m:r>
                      <a:rPr kumimoji="1" lang="en-US" altLang="zh-TW" sz="2400" b="0" i="1" smtClean="0">
                        <a:latin typeface="Cambria Math" panose="02040503050406030204" pitchFamily="18" charset="0"/>
                        <a:sym typeface="Wingdings" pitchFamily="2" charset="2"/>
                      </a:rPr>
                      <m:t>h</m:t>
                    </m:r>
                    <m:d>
                      <m:dPr>
                        <m:begChr m:val="["/>
                        <m:endChr m:val="]"/>
                        <m:ctrlPr>
                          <a:rPr kumimoji="1" lang="en-US" altLang="zh-TW" sz="2400" b="0" i="1" smtClean="0">
                            <a:latin typeface="Cambria Math" panose="02040503050406030204" pitchFamily="18" charset="0"/>
                            <a:sym typeface="Wingdings" pitchFamily="2" charset="2"/>
                          </a:rPr>
                        </m:ctrlPr>
                      </m:dPr>
                      <m:e>
                        <m:r>
                          <a:rPr kumimoji="1" lang="en-US" altLang="zh-TW" sz="2400" b="0" i="1" smtClean="0">
                            <a:latin typeface="Cambria Math" panose="02040503050406030204" pitchFamily="18" charset="0"/>
                            <a:sym typeface="Wingdings" pitchFamily="2" charset="2"/>
                          </a:rPr>
                          <m:t>𝑛</m:t>
                        </m:r>
                      </m:e>
                    </m:d>
                    <m:r>
                      <a:rPr kumimoji="1" lang="en-US" altLang="zh-TW" sz="2400" b="0" i="1" smtClean="0">
                        <a:latin typeface="Cambria Math" panose="02040503050406030204" pitchFamily="18" charset="0"/>
                        <a:sym typeface="Wingdings" pitchFamily="2" charset="2"/>
                      </a:rPr>
                      <m:t>, ∀ </m:t>
                    </m:r>
                    <m:r>
                      <a:rPr kumimoji="1" lang="en-US" altLang="zh-TW" sz="2400" b="0" i="1" smtClean="0">
                        <a:latin typeface="Cambria Math" panose="02040503050406030204" pitchFamily="18" charset="0"/>
                        <a:sym typeface="Wingdings" pitchFamily="2" charset="2"/>
                      </a:rPr>
                      <m:t>𝑛</m:t>
                    </m:r>
                  </m:oMath>
                </a14:m>
                <a:r>
                  <a:rPr kumimoji="1" lang="en-US" altLang="zh-TW" sz="2400" dirty="0">
                    <a:sym typeface="Wingdings" pitchFamily="2" charset="2"/>
                  </a:rPr>
                  <a:t>.</a:t>
                </a:r>
              </a:p>
              <a:p>
                <a:pPr algn="just"/>
                <a:endParaRPr kumimoji="1" lang="en-US" altLang="zh-TW" sz="2400" dirty="0">
                  <a:sym typeface="Wingdings" pitchFamily="2" charset="2"/>
                </a:endParaRPr>
              </a:p>
              <a:p>
                <a:pPr marL="342900" indent="-342900" algn="just">
                  <a:buFont typeface="Wingdings" pitchFamily="2" charset="2"/>
                  <a:buChar char="Ø"/>
                </a:pPr>
                <a:r>
                  <a:rPr kumimoji="1" lang="en-US" altLang="zh-TW" sz="2400" dirty="0">
                    <a:sym typeface="Wingdings" pitchFamily="2" charset="2"/>
                  </a:rPr>
                  <a:t>Which one on the right could be the magnitude response of </a:t>
                </a:r>
                <a14:m>
                  <m:oMath xmlns:m="http://schemas.openxmlformats.org/officeDocument/2006/math">
                    <m:r>
                      <m:rPr>
                        <m:sty m:val="p"/>
                      </m:rPr>
                      <a:rPr kumimoji="1" lang="en-US" altLang="zh-TW" sz="2400" i="1" dirty="0">
                        <a:latin typeface="Cambria Math" panose="02040503050406030204" pitchFamily="18" charset="0"/>
                        <a:sym typeface="Wingdings" pitchFamily="2" charset="2"/>
                      </a:rPr>
                      <m:t>g</m:t>
                    </m:r>
                    <m:d>
                      <m:dPr>
                        <m:begChr m:val="["/>
                        <m:endChr m:val="]"/>
                        <m:ctrlPr>
                          <a:rPr kumimoji="1" lang="en-US" altLang="zh-TW" sz="2400" i="1">
                            <a:latin typeface="Cambria Math" panose="02040503050406030204" pitchFamily="18" charset="0"/>
                            <a:sym typeface="Wingdings" pitchFamily="2" charset="2"/>
                          </a:rPr>
                        </m:ctrlPr>
                      </m:dPr>
                      <m:e>
                        <m:r>
                          <a:rPr kumimoji="1" lang="en-US" altLang="zh-TW" sz="2400" i="1">
                            <a:latin typeface="Cambria Math" panose="02040503050406030204" pitchFamily="18" charset="0"/>
                            <a:sym typeface="Wingdings" pitchFamily="2" charset="2"/>
                          </a:rPr>
                          <m:t>𝑛</m:t>
                        </m:r>
                      </m:e>
                    </m:d>
                  </m:oMath>
                </a14:m>
                <a:r>
                  <a:rPr kumimoji="1" lang="en-US" altLang="zh-TW" sz="2400" dirty="0"/>
                  <a:t>?</a:t>
                </a:r>
                <a:endParaRPr kumimoji="1" lang="zh-TW" altLang="en-US" sz="2400" dirty="0"/>
              </a:p>
            </p:txBody>
          </p:sp>
        </mc:Choice>
        <mc:Fallback xmlns="">
          <p:sp>
            <p:nvSpPr>
              <p:cNvPr id="2" name="文字方塊 1">
                <a:extLst>
                  <a:ext uri="{FF2B5EF4-FFF2-40B4-BE49-F238E27FC236}">
                    <a16:creationId xmlns:a16="http://schemas.microsoft.com/office/drawing/2014/main" id="{660AF98C-EFC7-BF4C-86D1-0773FCCEFD44}"/>
                  </a:ext>
                </a:extLst>
              </p:cNvPr>
              <p:cNvSpPr txBox="1">
                <a:spLocks noRot="1" noChangeAspect="1" noMove="1" noResize="1" noEditPoints="1" noAdjustHandles="1" noChangeArrowheads="1" noChangeShapeType="1" noTextEdit="1"/>
              </p:cNvSpPr>
              <p:nvPr/>
            </p:nvSpPr>
            <p:spPr>
              <a:xfrm>
                <a:off x="502023" y="824754"/>
                <a:ext cx="4823012" cy="2677656"/>
              </a:xfrm>
              <a:prstGeom prst="rect">
                <a:avLst/>
              </a:prstGeom>
              <a:blipFill>
                <a:blip r:embed="rId3"/>
                <a:stretch>
                  <a:fillRect l="-1842" t="-1887" r="-1842" b="-4245"/>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B1D30E04-666A-7043-9432-D086DB3177CA}"/>
              </a:ext>
            </a:extLst>
          </p:cNvPr>
          <p:cNvPicPr>
            <a:picLocks noChangeAspect="1"/>
          </p:cNvPicPr>
          <p:nvPr/>
        </p:nvPicPr>
        <p:blipFill>
          <a:blip r:embed="rId4"/>
          <a:stretch>
            <a:fillRect/>
          </a:stretch>
        </p:blipFill>
        <p:spPr>
          <a:xfrm>
            <a:off x="5809129" y="883261"/>
            <a:ext cx="5809130" cy="2271153"/>
          </a:xfrm>
          <a:prstGeom prst="rect">
            <a:avLst/>
          </a:prstGeom>
        </p:spPr>
      </p:pic>
      <p:pic>
        <p:nvPicPr>
          <p:cNvPr id="4" name="圖片 3">
            <a:extLst>
              <a:ext uri="{FF2B5EF4-FFF2-40B4-BE49-F238E27FC236}">
                <a16:creationId xmlns:a16="http://schemas.microsoft.com/office/drawing/2014/main" id="{2C5BDEC8-FA21-A246-A85A-DDFA7FC6D57A}"/>
              </a:ext>
            </a:extLst>
          </p:cNvPr>
          <p:cNvPicPr>
            <a:picLocks noChangeAspect="1"/>
          </p:cNvPicPr>
          <p:nvPr/>
        </p:nvPicPr>
        <p:blipFill>
          <a:blip r:embed="rId5"/>
          <a:stretch>
            <a:fillRect/>
          </a:stretch>
        </p:blipFill>
        <p:spPr>
          <a:xfrm>
            <a:off x="435471" y="4547970"/>
            <a:ext cx="4956116" cy="1937656"/>
          </a:xfrm>
          <a:prstGeom prst="rect">
            <a:avLst/>
          </a:prstGeom>
        </p:spPr>
        <p:style>
          <a:lnRef idx="2">
            <a:schemeClr val="accent5"/>
          </a:lnRef>
          <a:fillRef idx="1">
            <a:schemeClr val="lt1"/>
          </a:fillRef>
          <a:effectRef idx="0">
            <a:schemeClr val="accent5"/>
          </a:effectRef>
          <a:fontRef idx="minor">
            <a:schemeClr val="dk1"/>
          </a:fontRef>
        </p:style>
      </p:pic>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5D238224-D691-A045-AF07-7E01827A7A5D}"/>
                  </a:ext>
                </a:extLst>
              </p:cNvPr>
              <p:cNvSpPr txBox="1"/>
              <p:nvPr/>
            </p:nvSpPr>
            <p:spPr>
              <a:xfrm>
                <a:off x="3903932" y="4736650"/>
                <a:ext cx="1130951" cy="4049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rPr>
                        <m:t>𝐻</m:t>
                      </m:r>
                      <m:d>
                        <m:dPr>
                          <m:ctrlPr>
                            <a:rPr kumimoji="1" lang="en-US" altLang="zh-TW" b="0" i="1" smtClean="0">
                              <a:latin typeface="Cambria Math" panose="02040503050406030204" pitchFamily="18" charset="0"/>
                            </a:rPr>
                          </m:ctrlPr>
                        </m:dPr>
                        <m:e>
                          <m:sSup>
                            <m:sSupPr>
                              <m:ctrlPr>
                                <a:rPr kumimoji="1" lang="en-US" altLang="zh-TW" b="0" i="1" smtClean="0">
                                  <a:latin typeface="Cambria Math" panose="02040503050406030204" pitchFamily="18" charset="0"/>
                                </a:rPr>
                              </m:ctrlPr>
                            </m:sSupPr>
                            <m:e>
                              <m:r>
                                <a:rPr kumimoji="1" lang="en-US" altLang="zh-TW" b="0" i="1" smtClean="0">
                                  <a:latin typeface="Cambria Math" panose="02040503050406030204" pitchFamily="18" charset="0"/>
                                </a:rPr>
                                <m:t>𝑒</m:t>
                              </m:r>
                            </m:e>
                            <m:sup>
                              <m:r>
                                <a:rPr kumimoji="1" lang="en-US" altLang="zh-TW" b="0" i="1" smtClean="0">
                                  <a:latin typeface="Cambria Math" panose="02040503050406030204" pitchFamily="18" charset="0"/>
                                </a:rPr>
                                <m:t>𝑗</m:t>
                              </m:r>
                              <m:r>
                                <a:rPr kumimoji="1" lang="en-US" altLang="zh-TW" b="0" i="1" smtClean="0">
                                  <a:latin typeface="Cambria Math" panose="02040503050406030204" pitchFamily="18" charset="0"/>
                                </a:rPr>
                                <m:t>𝜔</m:t>
                              </m:r>
                            </m:sup>
                          </m:sSup>
                        </m:e>
                      </m:d>
                      <m:r>
                        <a:rPr kumimoji="1" lang="en-US" altLang="zh-TW" b="0" i="1" smtClean="0">
                          <a:latin typeface="Cambria Math" panose="02040503050406030204" pitchFamily="18" charset="0"/>
                        </a:rPr>
                        <m:t>|</m:t>
                      </m:r>
                    </m:oMath>
                  </m:oMathPara>
                </a14:m>
                <a:endParaRPr kumimoji="1" lang="zh-TW" altLang="en-US" dirty="0"/>
              </a:p>
            </p:txBody>
          </p:sp>
        </mc:Choice>
        <mc:Fallback xmlns="">
          <p:sp>
            <p:nvSpPr>
              <p:cNvPr id="5" name="文字方塊 4">
                <a:extLst>
                  <a:ext uri="{FF2B5EF4-FFF2-40B4-BE49-F238E27FC236}">
                    <a16:creationId xmlns:a16="http://schemas.microsoft.com/office/drawing/2014/main" id="{5D238224-D691-A045-AF07-7E01827A7A5D}"/>
                  </a:ext>
                </a:extLst>
              </p:cNvPr>
              <p:cNvSpPr txBox="1">
                <a:spLocks noRot="1" noChangeAspect="1" noMove="1" noResize="1" noEditPoints="1" noAdjustHandles="1" noChangeArrowheads="1" noChangeShapeType="1" noTextEdit="1"/>
              </p:cNvSpPr>
              <p:nvPr/>
            </p:nvSpPr>
            <p:spPr>
              <a:xfrm>
                <a:off x="3903932" y="4736650"/>
                <a:ext cx="1130951" cy="404983"/>
              </a:xfrm>
              <a:prstGeom prst="rect">
                <a:avLst/>
              </a:prstGeom>
              <a:blipFill>
                <a:blip r:embed="rId6"/>
                <a:stretch>
                  <a:fillRect b="-9091"/>
                </a:stretch>
              </a:blipFill>
            </p:spPr>
            <p:txBody>
              <a:bodyPr/>
              <a:lstStyle/>
              <a:p>
                <a:r>
                  <a:rPr lang="zh-TW" altLang="en-US">
                    <a:noFill/>
                  </a:rPr>
                  <a:t> </a:t>
                </a:r>
              </a:p>
            </p:txBody>
          </p:sp>
        </mc:Fallback>
      </mc:AlternateContent>
      <p:sp>
        <p:nvSpPr>
          <p:cNvPr id="6" name="文字方塊 5">
            <a:extLst>
              <a:ext uri="{FF2B5EF4-FFF2-40B4-BE49-F238E27FC236}">
                <a16:creationId xmlns:a16="http://schemas.microsoft.com/office/drawing/2014/main" id="{9321BBA0-EE48-164F-8602-F7FCA9F487A3}"/>
              </a:ext>
            </a:extLst>
          </p:cNvPr>
          <p:cNvSpPr txBox="1"/>
          <p:nvPr/>
        </p:nvSpPr>
        <p:spPr>
          <a:xfrm>
            <a:off x="6843931" y="1219199"/>
            <a:ext cx="482824" cy="369332"/>
          </a:xfrm>
          <a:prstGeom prst="rect">
            <a:avLst/>
          </a:prstGeom>
          <a:noFill/>
        </p:spPr>
        <p:txBody>
          <a:bodyPr wrap="none" rtlCol="0">
            <a:spAutoFit/>
          </a:bodyPr>
          <a:lstStyle/>
          <a:p>
            <a:r>
              <a:rPr kumimoji="1" lang="en-US" altLang="zh-TW" b="1" dirty="0"/>
              <a:t>(a)</a:t>
            </a:r>
            <a:endParaRPr kumimoji="1" lang="zh-TW" altLang="en-US" b="1" dirty="0"/>
          </a:p>
        </p:txBody>
      </p:sp>
      <p:pic>
        <p:nvPicPr>
          <p:cNvPr id="7" name="圖片 6">
            <a:extLst>
              <a:ext uri="{FF2B5EF4-FFF2-40B4-BE49-F238E27FC236}">
                <a16:creationId xmlns:a16="http://schemas.microsoft.com/office/drawing/2014/main" id="{90AC6FDF-8E27-E546-88CE-B7C241FCC600}"/>
              </a:ext>
            </a:extLst>
          </p:cNvPr>
          <p:cNvPicPr>
            <a:picLocks noChangeAspect="1"/>
          </p:cNvPicPr>
          <p:nvPr/>
        </p:nvPicPr>
        <p:blipFill>
          <a:blip r:embed="rId7"/>
          <a:stretch>
            <a:fillRect/>
          </a:stretch>
        </p:blipFill>
        <p:spPr>
          <a:xfrm>
            <a:off x="5809129" y="3410397"/>
            <a:ext cx="5809130" cy="2275146"/>
          </a:xfrm>
          <a:prstGeom prst="rect">
            <a:avLst/>
          </a:prstGeom>
        </p:spPr>
      </p:pic>
      <p:sp>
        <p:nvSpPr>
          <p:cNvPr id="8" name="文字方塊 7">
            <a:extLst>
              <a:ext uri="{FF2B5EF4-FFF2-40B4-BE49-F238E27FC236}">
                <a16:creationId xmlns:a16="http://schemas.microsoft.com/office/drawing/2014/main" id="{75B1348F-4F0F-2843-B999-14AC65332A4C}"/>
              </a:ext>
            </a:extLst>
          </p:cNvPr>
          <p:cNvSpPr txBox="1"/>
          <p:nvPr/>
        </p:nvSpPr>
        <p:spPr>
          <a:xfrm>
            <a:off x="6831106" y="4001439"/>
            <a:ext cx="495649" cy="369332"/>
          </a:xfrm>
          <a:prstGeom prst="rect">
            <a:avLst/>
          </a:prstGeom>
          <a:noFill/>
        </p:spPr>
        <p:txBody>
          <a:bodyPr wrap="none" rtlCol="0">
            <a:spAutoFit/>
          </a:bodyPr>
          <a:lstStyle/>
          <a:p>
            <a:r>
              <a:rPr kumimoji="1" lang="en-US" altLang="zh-TW" b="1" dirty="0"/>
              <a:t>(b)</a:t>
            </a:r>
            <a:endParaRPr kumimoji="1" lang="zh-TW" altLang="en-US" b="1" dirty="0"/>
          </a:p>
        </p:txBody>
      </p:sp>
    </p:spTree>
    <p:extLst>
      <p:ext uri="{BB962C8B-B14F-4D97-AF65-F5344CB8AC3E}">
        <p14:creationId xmlns:p14="http://schemas.microsoft.com/office/powerpoint/2010/main" val="3713899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3C656513-3C6B-0944-8C6D-673A7AA16750}"/>
                  </a:ext>
                </a:extLst>
              </p:cNvPr>
              <p:cNvSpPr txBox="1"/>
              <p:nvPr/>
            </p:nvSpPr>
            <p:spPr>
              <a:xfrm>
                <a:off x="502022" y="555814"/>
                <a:ext cx="11259671" cy="2308324"/>
              </a:xfrm>
              <a:prstGeom prst="rect">
                <a:avLst/>
              </a:prstGeom>
              <a:noFill/>
            </p:spPr>
            <p:txBody>
              <a:bodyPr wrap="square" rtlCol="0">
                <a:spAutoFit/>
              </a:bodyPr>
              <a:lstStyle/>
              <a:p>
                <a:pPr algn="just"/>
                <a:r>
                  <a:rPr kumimoji="1" lang="en-US" altLang="zh-TW" sz="2400" b="1" dirty="0"/>
                  <a:t>Question 4</a:t>
                </a:r>
                <a:r>
                  <a:rPr kumimoji="1" lang="en-US" altLang="zh-TW" sz="2400" b="1" dirty="0">
                    <a:sym typeface="Wingdings" pitchFamily="2" charset="2"/>
                  </a:rPr>
                  <a:t> (2 min):</a:t>
                </a:r>
                <a:r>
                  <a:rPr kumimoji="1" lang="en-US" altLang="zh-TW" sz="2400" dirty="0">
                    <a:sym typeface="Wingdings" pitchFamily="2" charset="2"/>
                  </a:rPr>
                  <a:t> Continuing from Q2, let </a:t>
                </a:r>
                <a14:m>
                  <m:oMath xmlns:m="http://schemas.openxmlformats.org/officeDocument/2006/math">
                    <m:r>
                      <a:rPr kumimoji="1" lang="en-US" altLang="zh-TW" sz="2400" b="0" i="1" smtClean="0">
                        <a:latin typeface="Cambria Math" panose="02040503050406030204" pitchFamily="18" charset="0"/>
                        <a:sym typeface="Wingdings" pitchFamily="2" charset="2"/>
                      </a:rPr>
                      <m:t>h</m:t>
                    </m:r>
                    <m:d>
                      <m:dPr>
                        <m:begChr m:val="["/>
                        <m:endChr m:val="]"/>
                        <m:ctrlPr>
                          <a:rPr kumimoji="1" lang="en-US" altLang="zh-TW" sz="2400" b="0" i="1" smtClean="0">
                            <a:latin typeface="Cambria Math" panose="02040503050406030204" pitchFamily="18" charset="0"/>
                            <a:sym typeface="Wingdings" pitchFamily="2" charset="2"/>
                          </a:rPr>
                        </m:ctrlPr>
                      </m:dPr>
                      <m:e>
                        <m:r>
                          <a:rPr kumimoji="1" lang="en-US" altLang="zh-TW" sz="2400" b="0" i="1" smtClean="0">
                            <a:latin typeface="Cambria Math" panose="02040503050406030204" pitchFamily="18" charset="0"/>
                            <a:sym typeface="Wingdings" pitchFamily="2" charset="2"/>
                          </a:rPr>
                          <m:t>𝑛</m:t>
                        </m:r>
                      </m:e>
                    </m:d>
                    <m:r>
                      <a:rPr kumimoji="1" lang="en-US" altLang="zh-TW" sz="2400" b="0" i="1" smtClean="0">
                        <a:latin typeface="Cambria Math" panose="02040503050406030204" pitchFamily="18" charset="0"/>
                        <a:sym typeface="Wingdings" pitchFamily="2" charset="2"/>
                      </a:rPr>
                      <m:t> </m:t>
                    </m:r>
                  </m:oMath>
                </a14:m>
                <a:r>
                  <a:rPr kumimoji="1" lang="en-US" altLang="zh-TW" sz="2400" dirty="0">
                    <a:sym typeface="Wingdings" pitchFamily="2" charset="2"/>
                  </a:rPr>
                  <a:t>be the impulse response of the lowpass filter.  Assume that we make it causal, so the impulse response is shown below.  </a:t>
                </a:r>
              </a:p>
              <a:p>
                <a:pPr algn="just"/>
                <a:endParaRPr kumimoji="1" lang="en-US" altLang="zh-TW" sz="2400" dirty="0">
                  <a:sym typeface="Wingdings" pitchFamily="2" charset="2"/>
                </a:endParaRPr>
              </a:p>
              <a:p>
                <a:pPr algn="just"/>
                <a:r>
                  <a:rPr kumimoji="1" lang="en-US" altLang="zh-TW" sz="2400" dirty="0">
                    <a:sym typeface="Wingdings" pitchFamily="2" charset="2"/>
                  </a:rPr>
                  <a:t>Though we usually don’t attempt to find it in practice, does a causal and stable </a:t>
                </a:r>
                <a14:m>
                  <m:oMath xmlns:m="http://schemas.openxmlformats.org/officeDocument/2006/math">
                    <m:r>
                      <a:rPr kumimoji="1" lang="en-US" altLang="zh-TW" sz="2400" b="0" i="1" smtClean="0">
                        <a:latin typeface="Cambria Math" panose="02040503050406030204" pitchFamily="18" charset="0"/>
                        <a:sym typeface="Wingdings" pitchFamily="2" charset="2"/>
                      </a:rPr>
                      <m:t>𝑔</m:t>
                    </m:r>
                    <m:d>
                      <m:dPr>
                        <m:begChr m:val="["/>
                        <m:endChr m:val="]"/>
                        <m:ctrlPr>
                          <a:rPr kumimoji="1" lang="en-US" altLang="zh-TW" sz="2400" i="1">
                            <a:latin typeface="Cambria Math" panose="02040503050406030204" pitchFamily="18" charset="0"/>
                            <a:sym typeface="Wingdings" pitchFamily="2" charset="2"/>
                          </a:rPr>
                        </m:ctrlPr>
                      </m:dPr>
                      <m:e>
                        <m:r>
                          <a:rPr kumimoji="1" lang="en-US" altLang="zh-TW" sz="2400" i="1">
                            <a:latin typeface="Cambria Math" panose="02040503050406030204" pitchFamily="18" charset="0"/>
                            <a:sym typeface="Wingdings" pitchFamily="2" charset="2"/>
                          </a:rPr>
                          <m:t>𝑛</m:t>
                        </m:r>
                      </m:e>
                    </m:d>
                  </m:oMath>
                </a14:m>
                <a:r>
                  <a:rPr kumimoji="1" lang="en-US" altLang="zh-TW" sz="2400" dirty="0">
                    <a:sym typeface="Wingdings" pitchFamily="2" charset="2"/>
                  </a:rPr>
                  <a:t> exist such that </a:t>
                </a:r>
                <a14:m>
                  <m:oMath xmlns:m="http://schemas.openxmlformats.org/officeDocument/2006/math">
                    <m:r>
                      <a:rPr kumimoji="1" lang="en-US" altLang="zh-TW" sz="2400" b="0" i="1" smtClean="0">
                        <a:latin typeface="Cambria Math" panose="02040503050406030204" pitchFamily="18" charset="0"/>
                        <a:sym typeface="Wingdings" pitchFamily="2" charset="2"/>
                      </a:rPr>
                      <m:t>h</m:t>
                    </m:r>
                    <m:d>
                      <m:dPr>
                        <m:begChr m:val="["/>
                        <m:endChr m:val="]"/>
                        <m:ctrlPr>
                          <a:rPr kumimoji="1" lang="en-US" altLang="zh-TW" sz="2400" i="1">
                            <a:latin typeface="Cambria Math" panose="02040503050406030204" pitchFamily="18" charset="0"/>
                            <a:sym typeface="Wingdings" pitchFamily="2" charset="2"/>
                          </a:rPr>
                        </m:ctrlPr>
                      </m:dPr>
                      <m:e>
                        <m:r>
                          <a:rPr kumimoji="1" lang="en-US" altLang="zh-TW" sz="2400" i="1">
                            <a:latin typeface="Cambria Math" panose="02040503050406030204" pitchFamily="18" charset="0"/>
                            <a:sym typeface="Wingdings" pitchFamily="2" charset="2"/>
                          </a:rPr>
                          <m:t>𝑛</m:t>
                        </m:r>
                      </m:e>
                    </m:d>
                    <m:r>
                      <a:rPr kumimoji="1" lang="en-US" altLang="zh-TW" sz="2400" b="0" i="1" smtClean="0">
                        <a:latin typeface="Cambria Math" panose="02040503050406030204" pitchFamily="18" charset="0"/>
                        <a:sym typeface="Wingdings" pitchFamily="2" charset="2"/>
                      </a:rPr>
                      <m:t>∗</m:t>
                    </m:r>
                    <m:r>
                      <a:rPr kumimoji="1" lang="en-US" altLang="zh-TW" sz="2400" b="0" i="1" smtClean="0">
                        <a:latin typeface="Cambria Math" panose="02040503050406030204" pitchFamily="18" charset="0"/>
                        <a:sym typeface="Wingdings" pitchFamily="2" charset="2"/>
                      </a:rPr>
                      <m:t>𝑔</m:t>
                    </m:r>
                    <m:d>
                      <m:dPr>
                        <m:begChr m:val="["/>
                        <m:endChr m:val="]"/>
                        <m:ctrlPr>
                          <a:rPr kumimoji="1" lang="en-US" altLang="zh-TW" sz="2400" b="0" i="1" smtClean="0">
                            <a:latin typeface="Cambria Math" panose="02040503050406030204" pitchFamily="18" charset="0"/>
                            <a:sym typeface="Wingdings" pitchFamily="2" charset="2"/>
                          </a:rPr>
                        </m:ctrlPr>
                      </m:dPr>
                      <m:e>
                        <m:r>
                          <a:rPr kumimoji="1" lang="en-US" altLang="zh-TW" sz="2400" b="0" i="1" smtClean="0">
                            <a:latin typeface="Cambria Math" panose="02040503050406030204" pitchFamily="18" charset="0"/>
                            <a:sym typeface="Wingdings" pitchFamily="2" charset="2"/>
                          </a:rPr>
                          <m:t>𝑛</m:t>
                        </m:r>
                      </m:e>
                    </m:d>
                    <m:r>
                      <a:rPr kumimoji="1" lang="en-US" altLang="zh-TW" sz="2400" b="0" i="1" smtClean="0">
                        <a:latin typeface="Cambria Math" panose="02040503050406030204" pitchFamily="18" charset="0"/>
                        <a:sym typeface="Wingdings" pitchFamily="2" charset="2"/>
                      </a:rPr>
                      <m:t>=</m:t>
                    </m:r>
                    <m:r>
                      <a:rPr kumimoji="1" lang="en-US" altLang="zh-TW" sz="2400" b="0" i="1" smtClean="0">
                        <a:latin typeface="Cambria Math" panose="02040503050406030204" pitchFamily="18" charset="0"/>
                        <a:sym typeface="Wingdings" pitchFamily="2" charset="2"/>
                      </a:rPr>
                      <m:t>𝛿</m:t>
                    </m:r>
                    <m:d>
                      <m:dPr>
                        <m:begChr m:val="["/>
                        <m:endChr m:val="]"/>
                        <m:ctrlPr>
                          <a:rPr kumimoji="1" lang="en-US" altLang="zh-TW" sz="2400" b="0" i="1" smtClean="0">
                            <a:latin typeface="Cambria Math" panose="02040503050406030204" pitchFamily="18" charset="0"/>
                            <a:sym typeface="Wingdings" pitchFamily="2" charset="2"/>
                          </a:rPr>
                        </m:ctrlPr>
                      </m:dPr>
                      <m:e>
                        <m:r>
                          <a:rPr kumimoji="1" lang="en-US" altLang="zh-TW" sz="2400" b="0" i="1" smtClean="0">
                            <a:latin typeface="Cambria Math" panose="02040503050406030204" pitchFamily="18" charset="0"/>
                            <a:sym typeface="Wingdings" pitchFamily="2" charset="2"/>
                          </a:rPr>
                          <m:t>𝑛</m:t>
                        </m:r>
                      </m:e>
                    </m:d>
                    <m:r>
                      <a:rPr kumimoji="1" lang="en-US" altLang="zh-TW" sz="2400" b="0" i="0" smtClean="0">
                        <a:latin typeface="Cambria Math" panose="02040503050406030204" pitchFamily="18" charset="0"/>
                        <a:sym typeface="Wingdings" pitchFamily="2" charset="2"/>
                      </a:rPr>
                      <m:t>?</m:t>
                    </m:r>
                  </m:oMath>
                </a14:m>
                <a:endParaRPr kumimoji="1" lang="en-US" altLang="zh-TW" sz="2400" dirty="0">
                  <a:sym typeface="Wingdings" pitchFamily="2" charset="2"/>
                </a:endParaRPr>
              </a:p>
              <a:p>
                <a:pPr algn="just"/>
                <a:endParaRPr kumimoji="1" lang="en-US" altLang="zh-TW" sz="2400" dirty="0">
                  <a:sym typeface="Wingdings" pitchFamily="2" charset="2"/>
                </a:endParaRPr>
              </a:p>
            </p:txBody>
          </p:sp>
        </mc:Choice>
        <mc:Fallback xmlns="">
          <p:sp>
            <p:nvSpPr>
              <p:cNvPr id="2" name="文字方塊 1">
                <a:extLst>
                  <a:ext uri="{FF2B5EF4-FFF2-40B4-BE49-F238E27FC236}">
                    <a16:creationId xmlns:a16="http://schemas.microsoft.com/office/drawing/2014/main" id="{3C656513-3C6B-0944-8C6D-673A7AA16750}"/>
                  </a:ext>
                </a:extLst>
              </p:cNvPr>
              <p:cNvSpPr txBox="1">
                <a:spLocks noRot="1" noChangeAspect="1" noMove="1" noResize="1" noEditPoints="1" noAdjustHandles="1" noChangeArrowheads="1" noChangeShapeType="1" noTextEdit="1"/>
              </p:cNvSpPr>
              <p:nvPr/>
            </p:nvSpPr>
            <p:spPr>
              <a:xfrm>
                <a:off x="502022" y="555814"/>
                <a:ext cx="11259671" cy="2308324"/>
              </a:xfrm>
              <a:prstGeom prst="rect">
                <a:avLst/>
              </a:prstGeom>
              <a:blipFill>
                <a:blip r:embed="rId3"/>
                <a:stretch>
                  <a:fillRect l="-789" t="-2186" r="-789"/>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13333D90-2D53-A64D-8B7B-C807B3DA3571}"/>
              </a:ext>
            </a:extLst>
          </p:cNvPr>
          <p:cNvSpPr txBox="1"/>
          <p:nvPr/>
        </p:nvSpPr>
        <p:spPr>
          <a:xfrm>
            <a:off x="502022" y="3335161"/>
            <a:ext cx="1316899" cy="954107"/>
          </a:xfrm>
          <a:prstGeom prst="rect">
            <a:avLst/>
          </a:prstGeom>
          <a:noFill/>
        </p:spPr>
        <p:txBody>
          <a:bodyPr wrap="none" rtlCol="0">
            <a:spAutoFit/>
          </a:bodyPr>
          <a:lstStyle/>
          <a:p>
            <a:pPr marL="342900" indent="-342900">
              <a:buAutoNum type="alphaLcParenBoth"/>
            </a:pPr>
            <a:r>
              <a:rPr kumimoji="1" lang="en-US" altLang="zh-TW" sz="2800" b="1" dirty="0"/>
              <a:t> </a:t>
            </a:r>
            <a:r>
              <a:rPr kumimoji="1" lang="en-US" altLang="zh-TW" sz="2800" dirty="0"/>
              <a:t>Yes.</a:t>
            </a:r>
          </a:p>
          <a:p>
            <a:pPr marL="342900" indent="-342900">
              <a:buAutoNum type="alphaLcParenBoth"/>
            </a:pPr>
            <a:r>
              <a:rPr kumimoji="1" lang="en-US" altLang="zh-TW" sz="2800" b="1" dirty="0"/>
              <a:t> </a:t>
            </a:r>
            <a:r>
              <a:rPr kumimoji="1" lang="en-US" altLang="zh-TW" sz="2800" dirty="0"/>
              <a:t>No.</a:t>
            </a:r>
            <a:endParaRPr kumimoji="1" lang="zh-TW" altLang="en-US" sz="2800" dirty="0"/>
          </a:p>
        </p:txBody>
      </p:sp>
      <p:pic>
        <p:nvPicPr>
          <p:cNvPr id="6" name="圖片 5">
            <a:extLst>
              <a:ext uri="{FF2B5EF4-FFF2-40B4-BE49-F238E27FC236}">
                <a16:creationId xmlns:a16="http://schemas.microsoft.com/office/drawing/2014/main" id="{9FE17CD5-A144-044C-A98C-EDA8CBDF76F0}"/>
              </a:ext>
            </a:extLst>
          </p:cNvPr>
          <p:cNvPicPr>
            <a:picLocks noChangeAspect="1"/>
          </p:cNvPicPr>
          <p:nvPr/>
        </p:nvPicPr>
        <p:blipFill>
          <a:blip r:embed="rId4"/>
          <a:stretch>
            <a:fillRect/>
          </a:stretch>
        </p:blipFill>
        <p:spPr>
          <a:xfrm>
            <a:off x="4661760" y="2627276"/>
            <a:ext cx="7099933" cy="3753653"/>
          </a:xfrm>
          <a:prstGeom prst="rect">
            <a:avLst/>
          </a:prstGeom>
        </p:spPr>
      </p:pic>
      <p:sp>
        <p:nvSpPr>
          <p:cNvPr id="5" name="文字方塊 4">
            <a:extLst>
              <a:ext uri="{FF2B5EF4-FFF2-40B4-BE49-F238E27FC236}">
                <a16:creationId xmlns:a16="http://schemas.microsoft.com/office/drawing/2014/main" id="{94FCA4B4-D7FE-A24F-B59B-63F49BF5FCA5}"/>
              </a:ext>
            </a:extLst>
          </p:cNvPr>
          <p:cNvSpPr txBox="1"/>
          <p:nvPr/>
        </p:nvSpPr>
        <p:spPr>
          <a:xfrm>
            <a:off x="5434230" y="2873496"/>
            <a:ext cx="697627" cy="461665"/>
          </a:xfrm>
          <a:prstGeom prst="rect">
            <a:avLst/>
          </a:prstGeom>
          <a:noFill/>
        </p:spPr>
        <p:txBody>
          <a:bodyPr wrap="none" rtlCol="0">
            <a:spAutoFit/>
          </a:bodyPr>
          <a:lstStyle/>
          <a:p>
            <a:r>
              <a:rPr kumimoji="1" lang="en-US" altLang="zh-TW" sz="2400" dirty="0"/>
              <a:t>h[n]</a:t>
            </a:r>
            <a:endParaRPr kumimoji="1" lang="zh-TW" altLang="en-US" sz="2400" dirty="0"/>
          </a:p>
        </p:txBody>
      </p:sp>
    </p:spTree>
    <p:extLst>
      <p:ext uri="{BB962C8B-B14F-4D97-AF65-F5344CB8AC3E}">
        <p14:creationId xmlns:p14="http://schemas.microsoft.com/office/powerpoint/2010/main" val="1647574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2AC54D90-1D78-E843-9377-D2025288F153}"/>
              </a:ext>
            </a:extLst>
          </p:cNvPr>
          <p:cNvSpPr txBox="1"/>
          <p:nvPr/>
        </p:nvSpPr>
        <p:spPr>
          <a:xfrm>
            <a:off x="2241689" y="4391480"/>
            <a:ext cx="7512891" cy="830997"/>
          </a:xfrm>
          <a:prstGeom prst="rect">
            <a:avLst/>
          </a:prstGeom>
          <a:noFill/>
        </p:spPr>
        <p:txBody>
          <a:bodyPr wrap="none" rtlCol="0">
            <a:spAutoFit/>
          </a:bodyPr>
          <a:lstStyle/>
          <a:p>
            <a:r>
              <a:rPr kumimoji="1" lang="en-US" altLang="zh-TW" sz="2400" b="1" dirty="0"/>
              <a:t>Advertisement: </a:t>
            </a:r>
          </a:p>
          <a:p>
            <a:r>
              <a:rPr kumimoji="1" lang="en-US" altLang="zh-TW" sz="2400" dirty="0"/>
              <a:t>The final exam may also include Kaiser Family of Windows.</a:t>
            </a:r>
            <a:endParaRPr kumimoji="1" lang="zh-TW" altLang="en-US" sz="2400" dirty="0"/>
          </a:p>
        </p:txBody>
      </p:sp>
      <p:pic>
        <p:nvPicPr>
          <p:cNvPr id="4" name="圖片 3">
            <a:extLst>
              <a:ext uri="{FF2B5EF4-FFF2-40B4-BE49-F238E27FC236}">
                <a16:creationId xmlns:a16="http://schemas.microsoft.com/office/drawing/2014/main" id="{6D782EB8-DD3E-C24E-8098-36EAF4DB1F9F}"/>
              </a:ext>
            </a:extLst>
          </p:cNvPr>
          <p:cNvPicPr>
            <a:picLocks noChangeAspect="1"/>
          </p:cNvPicPr>
          <p:nvPr/>
        </p:nvPicPr>
        <p:blipFill>
          <a:blip r:embed="rId2"/>
          <a:stretch>
            <a:fillRect/>
          </a:stretch>
        </p:blipFill>
        <p:spPr>
          <a:xfrm>
            <a:off x="143435" y="759279"/>
            <a:ext cx="11709400" cy="3327400"/>
          </a:xfrm>
          <a:prstGeom prst="rect">
            <a:avLst/>
          </a:prstGeom>
        </p:spPr>
      </p:pic>
    </p:spTree>
    <p:extLst>
      <p:ext uri="{BB962C8B-B14F-4D97-AF65-F5344CB8AC3E}">
        <p14:creationId xmlns:p14="http://schemas.microsoft.com/office/powerpoint/2010/main" val="868146021"/>
      </p:ext>
    </p:extLst>
  </p:cSld>
  <p:clrMapOvr>
    <a:masterClrMapping/>
  </p:clrMapOvr>
</p:sld>
</file>

<file path=ppt/theme/theme1.xml><?xml version="1.0" encoding="utf-8"?>
<a:theme xmlns:a="http://schemas.openxmlformats.org/drawingml/2006/main" name="股利">
  <a:themeElements>
    <a:clrScheme name="股利">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股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股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{9663FAD4-AC04-F348-AAFE-6C042C66B4AC}tf10001123</Template>
  <TotalTime>2280</TotalTime>
  <Words>954</Words>
  <Application>Microsoft Macintosh PowerPoint</Application>
  <PresentationFormat>寬螢幕</PresentationFormat>
  <Paragraphs>104</Paragraphs>
  <Slides>16</Slides>
  <Notes>9</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16</vt:i4>
      </vt:variant>
    </vt:vector>
  </HeadingPairs>
  <TitlesOfParts>
    <vt:vector size="26" baseType="lpstr">
      <vt:lpstr>微軟正黑體</vt:lpstr>
      <vt:lpstr>新細明體</vt:lpstr>
      <vt:lpstr>Arial</vt:lpstr>
      <vt:lpstr>Calibri</vt:lpstr>
      <vt:lpstr>Cambria Math</vt:lpstr>
      <vt:lpstr>Gill Sans MT</vt:lpstr>
      <vt:lpstr>Times New Roman</vt:lpstr>
      <vt:lpstr>Wingdings</vt:lpstr>
      <vt:lpstr>Wingdings 2</vt:lpstr>
      <vt:lpstr>股利</vt:lpstr>
      <vt:lpstr>EE5630 DSP Classroom Meeting #2</vt:lpstr>
      <vt:lpstr>Overview of this semester, latest update</vt:lpstr>
      <vt:lpstr>Upcoming schedules</vt:lpstr>
      <vt:lpstr>Let’s begin this mock exam.</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EE5630 DSP Classroom Meeting </dc:title>
  <dc:creator>jacobliu@gmail.com</dc:creator>
  <cp:lastModifiedBy>jacobliu@gmail.com</cp:lastModifiedBy>
  <cp:revision>68</cp:revision>
  <dcterms:created xsi:type="dcterms:W3CDTF">2020-05-03T12:10:41Z</dcterms:created>
  <dcterms:modified xsi:type="dcterms:W3CDTF">2020-06-09T12:56:48Z</dcterms:modified>
</cp:coreProperties>
</file>